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5" r:id="rId3"/>
    <p:sldId id="272" r:id="rId4"/>
    <p:sldId id="273" r:id="rId5"/>
    <p:sldId id="290" r:id="rId6"/>
    <p:sldId id="274" r:id="rId7"/>
    <p:sldId id="275" r:id="rId8"/>
    <p:sldId id="276" r:id="rId9"/>
    <p:sldId id="278" r:id="rId10"/>
    <p:sldId id="282" r:id="rId11"/>
    <p:sldId id="279" r:id="rId12"/>
    <p:sldId id="280" r:id="rId13"/>
    <p:sldId id="281" r:id="rId14"/>
    <p:sldId id="283" r:id="rId15"/>
    <p:sldId id="284" r:id="rId16"/>
    <p:sldId id="286" r:id="rId17"/>
    <p:sldId id="285" r:id="rId18"/>
    <p:sldId id="287" r:id="rId19"/>
    <p:sldId id="288" r:id="rId20"/>
    <p:sldId id="289" r:id="rId21"/>
    <p:sldId id="27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F4E79"/>
    <a:srgbClr val="386188"/>
    <a:srgbClr val="859CC2"/>
    <a:srgbClr val="ED7D31"/>
    <a:srgbClr val="E3C7AB"/>
    <a:srgbClr val="DAB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8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71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2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15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86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73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03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98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81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33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51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2381-EFC4-499D-83F1-93BF009C3B61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9CAA-D98C-4A94-B067-656F14D63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86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az 36">
            <a:extLst>
              <a:ext uri="{FF2B5EF4-FFF2-40B4-BE49-F238E27FC236}">
                <a16:creationId xmlns:a16="http://schemas.microsoft.com/office/drawing/2014/main" id="{F8892E3D-73FA-4E39-A5CF-392E2DC92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b="8795"/>
          <a:stretch/>
        </p:blipFill>
        <p:spPr>
          <a:xfrm>
            <a:off x="0" y="952500"/>
            <a:ext cx="9172539" cy="5321300"/>
          </a:xfrm>
          <a:prstGeom prst="rect">
            <a:avLst/>
          </a:prstGeom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27" y="247386"/>
            <a:ext cx="3623937" cy="347135"/>
          </a:xfrm>
          <a:prstGeom prst="rect">
            <a:avLst/>
          </a:prstGeom>
        </p:spPr>
      </p:pic>
      <p:grpSp>
        <p:nvGrpSpPr>
          <p:cNvPr id="1035" name="Grupa 1034"/>
          <p:cNvGrpSpPr/>
          <p:nvPr/>
        </p:nvGrpSpPr>
        <p:grpSpPr>
          <a:xfrm>
            <a:off x="792469" y="6440745"/>
            <a:ext cx="7382425" cy="314258"/>
            <a:chOff x="1361425" y="6243484"/>
            <a:chExt cx="9843233" cy="419010"/>
          </a:xfrm>
        </p:grpSpPr>
        <p:pic>
          <p:nvPicPr>
            <p:cNvPr id="1072" name="Obraz 3" descr="new_gapa_duza_I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61425" y="6264819"/>
              <a:ext cx="297207" cy="35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1" name="Obraz 1" descr="logo_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2142054" y="6268496"/>
              <a:ext cx="791574" cy="34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Obraz 4" descr="herb_ząbkowicki_zła jakość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219" y="6284364"/>
              <a:ext cx="332520" cy="37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9" name="Obraz 5" descr="WIR_logotyp_organizacj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516"/>
            <a:stretch>
              <a:fillRect/>
            </a:stretch>
          </p:blipFill>
          <p:spPr bwMode="auto">
            <a:xfrm>
              <a:off x="4064999" y="6246109"/>
              <a:ext cx="431099" cy="416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Obraz 6" descr="OROT_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331" y="6264818"/>
              <a:ext cx="656211" cy="395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" name="Obraz 7" descr="OLZA_logotype_zła jakość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6" r="20686"/>
            <a:stretch>
              <a:fillRect/>
            </a:stretch>
          </p:blipFill>
          <p:spPr bwMode="auto">
            <a:xfrm>
              <a:off x="5950799" y="6252730"/>
              <a:ext cx="403143" cy="395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Obraz 10" descr="asociace_cyklomest_logo+nazev_rg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1" r="3154" b="7864"/>
            <a:stretch>
              <a:fillRect/>
            </a:stretch>
          </p:blipFill>
          <p:spPr bwMode="auto">
            <a:xfrm>
              <a:off x="6866515" y="6246109"/>
              <a:ext cx="875440" cy="409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" name="Obraz 16" descr="logo_kralovehradecky_kraj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778" y="6287307"/>
              <a:ext cx="826885" cy="367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Obraz 12" descr="ROT_logo_niepew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6985" y="6280685"/>
              <a:ext cx="981374" cy="35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Obraz 15" descr="nadace_partnerstvi_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4" t="16724" r="19690" b="17056"/>
            <a:stretch>
              <a:fillRect/>
            </a:stretch>
          </p:blipFill>
          <p:spPr bwMode="auto">
            <a:xfrm>
              <a:off x="10907451" y="6243484"/>
              <a:ext cx="297207" cy="395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4478706" y="1667594"/>
            <a:ext cx="18659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pl-PL" sz="825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altLang="pl-PL" sz="1350">
              <a:latin typeface="Arial" panose="020B0604020202020204" pitchFamily="34" charset="0"/>
            </a:endParaRPr>
          </a:p>
        </p:txBody>
      </p: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4490728" y="1970013"/>
            <a:ext cx="16254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pl-PL" sz="825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pl-PL" sz="1350">
              <a:latin typeface="Arial" panose="020B0604020202020204" pitchFamily="34" charset="0"/>
            </a:endParaRPr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4490728" y="2306959"/>
            <a:ext cx="16254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pl-PL" sz="825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pl-PL" sz="1350">
              <a:latin typeface="Arial" panose="020B0604020202020204" pitchFamily="34" charset="0"/>
            </a:endParaRPr>
          </a:p>
        </p:txBody>
      </p:sp>
      <p:sp>
        <p:nvSpPr>
          <p:cNvPr id="27" name="Rectangle 53"/>
          <p:cNvSpPr>
            <a:spLocks noChangeArrowheads="1"/>
          </p:cNvSpPr>
          <p:nvPr/>
        </p:nvSpPr>
        <p:spPr bwMode="auto">
          <a:xfrm>
            <a:off x="4490728" y="2627238"/>
            <a:ext cx="16254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pl-PL" sz="825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pl-PL" sz="1350">
              <a:latin typeface="Arial" panose="020B0604020202020204" pitchFamily="34" charset="0"/>
            </a:endParaRP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4478706" y="2947516"/>
            <a:ext cx="18659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pl-PL" sz="825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altLang="pl-PL" sz="1350">
              <a:latin typeface="Arial" panose="020B0604020202020204" pitchFamily="34" charset="0"/>
            </a:endParaRPr>
          </a:p>
        </p:txBody>
      </p:sp>
      <p:sp>
        <p:nvSpPr>
          <p:cNvPr id="29" name="Rectangle 55"/>
          <p:cNvSpPr>
            <a:spLocks noChangeArrowheads="1"/>
          </p:cNvSpPr>
          <p:nvPr/>
        </p:nvSpPr>
        <p:spPr bwMode="auto">
          <a:xfrm>
            <a:off x="1" y="32381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sp>
        <p:nvSpPr>
          <p:cNvPr id="30" name="Rectangle 56"/>
          <p:cNvSpPr>
            <a:spLocks noChangeArrowheads="1"/>
          </p:cNvSpPr>
          <p:nvPr/>
        </p:nvSpPr>
        <p:spPr bwMode="auto">
          <a:xfrm>
            <a:off x="4478706" y="3861916"/>
            <a:ext cx="18659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l-PL" altLang="pl-PL" sz="1350">
              <a:latin typeface="Arial" panose="020B0604020202020204" pitchFamily="34" charset="0"/>
            </a:endParaRPr>
          </a:p>
        </p:txBody>
      </p:sp>
      <p:sp>
        <p:nvSpPr>
          <p:cNvPr id="31" name="Rectangle 57"/>
          <p:cNvSpPr>
            <a:spLocks noChangeArrowheads="1"/>
          </p:cNvSpPr>
          <p:nvPr/>
        </p:nvSpPr>
        <p:spPr bwMode="auto">
          <a:xfrm>
            <a:off x="4442638" y="4182194"/>
            <a:ext cx="25872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pl-PL" altLang="pl-PL" sz="1350" dirty="0">
              <a:latin typeface="Arial" panose="020B0604020202020204" pitchFamily="34" charset="0"/>
            </a:endParaRPr>
          </a:p>
        </p:txBody>
      </p:sp>
      <p:sp>
        <p:nvSpPr>
          <p:cNvPr id="1036" name="pole tekstowe 1035"/>
          <p:cNvSpPr txBox="1"/>
          <p:nvPr/>
        </p:nvSpPr>
        <p:spPr>
          <a:xfrm>
            <a:off x="792469" y="601734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-19063" y="5996801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fot. Jarek Patron, IRT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6377084" y="5700519"/>
            <a:ext cx="26455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Robert Skrzypczyński</a:t>
            </a:r>
          </a:p>
          <a:p>
            <a:pPr algn="r"/>
            <a:r>
              <a:rPr lang="pl-PL" sz="1100" b="1" dirty="0">
                <a:solidFill>
                  <a:schemeClr val="bg1"/>
                </a:solidFill>
              </a:rPr>
              <a:t>robert.skrzypczynski@irt.wroc.pl</a:t>
            </a:r>
          </a:p>
        </p:txBody>
      </p:sp>
      <p:sp>
        <p:nvSpPr>
          <p:cNvPr id="35" name="Tytuł 1"/>
          <p:cNvSpPr txBox="1">
            <a:spLocks/>
          </p:cNvSpPr>
          <p:nvPr/>
        </p:nvSpPr>
        <p:spPr>
          <a:xfrm>
            <a:off x="826066" y="4459025"/>
            <a:ext cx="7654414" cy="6961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altLang="pl-PL" sz="15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br>
              <a:rPr lang="pl-PL" altLang="pl-PL" sz="15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endParaRPr lang="en-GB" altLang="pl-PL" sz="1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97894" y="5038053"/>
            <a:ext cx="371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II Forum Administracyjno-Polityczne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</a:rPr>
              <a:t>Cieszyn, 11.01.2018 r.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4926754" y="5688019"/>
            <a:ext cx="18287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Radosław </a:t>
            </a:r>
            <a:r>
              <a:rPr lang="pl-PL" sz="1400" b="1" dirty="0" err="1">
                <a:solidFill>
                  <a:schemeClr val="bg1"/>
                </a:solidFill>
              </a:rPr>
              <a:t>Lesisz</a:t>
            </a:r>
            <a:endParaRPr lang="pl-PL" sz="1400" b="1" dirty="0">
              <a:solidFill>
                <a:schemeClr val="bg1"/>
              </a:solidFill>
            </a:endParaRPr>
          </a:p>
          <a:p>
            <a:pPr algn="r"/>
            <a:r>
              <a:rPr lang="pl-PL" sz="1100" b="1" dirty="0">
                <a:solidFill>
                  <a:schemeClr val="bg1"/>
                </a:solidFill>
              </a:rPr>
              <a:t>radoslaw.lesisz@irt.wroc.pl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4E25BE-1094-49E3-9C1B-33AE35D2437C}"/>
              </a:ext>
            </a:extLst>
          </p:cNvPr>
          <p:cNvSpPr/>
          <p:nvPr/>
        </p:nvSpPr>
        <p:spPr>
          <a:xfrm>
            <a:off x="138565" y="1264772"/>
            <a:ext cx="9005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200" b="1" dirty="0">
                <a:solidFill>
                  <a:schemeClr val="bg1"/>
                </a:solidFill>
              </a:rPr>
              <a:t>CYKLOTRASA</a:t>
            </a:r>
            <a:br>
              <a:rPr lang="pl-PL" altLang="pl-PL" sz="2200" b="1" dirty="0">
                <a:solidFill>
                  <a:schemeClr val="bg1"/>
                </a:solidFill>
              </a:rPr>
            </a:br>
            <a:r>
              <a:rPr lang="pl-PL" altLang="pl-PL" sz="2200" b="1" dirty="0">
                <a:solidFill>
                  <a:schemeClr val="bg1"/>
                </a:solidFill>
              </a:rPr>
              <a:t>Robocza propozycja przebiegu trasy wypracowana przez Grupę Roboczą</a:t>
            </a:r>
            <a:endParaRPr lang="pl-PL" sz="2200" dirty="0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93773280-A494-46AA-B8FB-19EEFABDD2D5}"/>
              </a:ext>
            </a:extLst>
          </p:cNvPr>
          <p:cNvSpPr/>
          <p:nvPr/>
        </p:nvSpPr>
        <p:spPr>
          <a:xfrm>
            <a:off x="462423" y="3057713"/>
            <a:ext cx="8398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200" b="1" i="1" dirty="0">
                <a:solidFill>
                  <a:schemeClr val="bg1"/>
                </a:solidFill>
              </a:rPr>
              <a:t>CYKLOTRASA</a:t>
            </a:r>
          </a:p>
          <a:p>
            <a:pPr algn="ctr"/>
            <a:r>
              <a:rPr lang="pl-PL" sz="2200" b="1" i="1" dirty="0" err="1">
                <a:solidFill>
                  <a:schemeClr val="bg1"/>
                </a:solidFill>
              </a:rPr>
              <a:t>Pracovni</a:t>
            </a:r>
            <a:r>
              <a:rPr lang="pl-PL" sz="2200" b="1" i="1" dirty="0">
                <a:solidFill>
                  <a:schemeClr val="bg1"/>
                </a:solidFill>
              </a:rPr>
              <a:t> </a:t>
            </a:r>
            <a:r>
              <a:rPr lang="pl-PL" sz="2200" b="1" i="1" dirty="0" err="1">
                <a:solidFill>
                  <a:schemeClr val="bg1"/>
                </a:solidFill>
              </a:rPr>
              <a:t>návrhy</a:t>
            </a:r>
            <a:r>
              <a:rPr lang="pl-PL" sz="2200" b="1" i="1" dirty="0">
                <a:solidFill>
                  <a:schemeClr val="bg1"/>
                </a:solidFill>
              </a:rPr>
              <a:t> </a:t>
            </a:r>
            <a:r>
              <a:rPr lang="pl-PL" sz="2200" b="1" i="1" dirty="0" err="1">
                <a:solidFill>
                  <a:schemeClr val="bg1"/>
                </a:solidFill>
              </a:rPr>
              <a:t>plánu</a:t>
            </a:r>
            <a:r>
              <a:rPr lang="pl-PL" sz="2200" b="1" i="1" dirty="0">
                <a:solidFill>
                  <a:schemeClr val="bg1"/>
                </a:solidFill>
              </a:rPr>
              <a:t> trasy </a:t>
            </a:r>
            <a:r>
              <a:rPr lang="pl-PL" sz="2200" b="1" i="1" dirty="0" err="1">
                <a:solidFill>
                  <a:schemeClr val="bg1"/>
                </a:solidFill>
              </a:rPr>
              <a:t>zpracovaný</a:t>
            </a:r>
            <a:r>
              <a:rPr lang="pl-PL" sz="2200" b="1" i="1" dirty="0">
                <a:solidFill>
                  <a:schemeClr val="bg1"/>
                </a:solidFill>
              </a:rPr>
              <a:t> </a:t>
            </a:r>
            <a:r>
              <a:rPr lang="pl-PL" sz="2200" b="1" i="1" dirty="0" err="1">
                <a:solidFill>
                  <a:schemeClr val="bg1"/>
                </a:solidFill>
              </a:rPr>
              <a:t>přes</a:t>
            </a:r>
            <a:r>
              <a:rPr lang="pl-PL" sz="2200" b="1" i="1" dirty="0">
                <a:solidFill>
                  <a:schemeClr val="bg1"/>
                </a:solidFill>
              </a:rPr>
              <a:t> </a:t>
            </a:r>
            <a:r>
              <a:rPr lang="pl-PL" sz="2200" b="1" i="1" dirty="0" err="1">
                <a:solidFill>
                  <a:schemeClr val="bg1"/>
                </a:solidFill>
              </a:rPr>
              <a:t>Pracovní</a:t>
            </a:r>
            <a:r>
              <a:rPr lang="pl-PL" sz="2200" b="1" i="1" dirty="0">
                <a:solidFill>
                  <a:schemeClr val="bg1"/>
                </a:solidFill>
              </a:rPr>
              <a:t> </a:t>
            </a:r>
            <a:r>
              <a:rPr lang="pl-PL" sz="2200" b="1" i="1" dirty="0" err="1">
                <a:solidFill>
                  <a:schemeClr val="bg1"/>
                </a:solidFill>
              </a:rPr>
              <a:t>Skupine</a:t>
            </a:r>
            <a:endParaRPr lang="pl-PL" sz="2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7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CYKLOTRASA NA POGRANICZU POLSKO-CZESKIM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CYKLOSTEZKA NA POLSKO-ČESKÉ POHRANIČÍ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5BE2FC6-43BC-487E-BC23-CB34A6809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44"/>
          <a:stretch/>
        </p:blipFill>
        <p:spPr>
          <a:xfrm>
            <a:off x="0" y="2264228"/>
            <a:ext cx="9144000" cy="45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4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CYKLOTRASA NA POGRANICZU POLSKO-CZESKIM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CYKLOSTEZKA NA POLSKO-ČESKÉ POHRANIČÍ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981E21D-F147-4975-9458-6FE81ACB3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68"/>
          <a:stretch/>
        </p:blipFill>
        <p:spPr>
          <a:xfrm>
            <a:off x="1015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CYKLOTRASA NA POGRANICZU POLSKO-CZESKIM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CYKLOSTEZKA NA POLSKO-ČESKÉ POHRANIČÍ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E3A0C82-3347-44EA-B878-3571CAA78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6"/>
          <a:stretch/>
        </p:blipFill>
        <p:spPr>
          <a:xfrm>
            <a:off x="-12119" y="2293256"/>
            <a:ext cx="9144000" cy="45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2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CYKLOTRASA NA POGRANICZU POLSKO-CZESKIM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CYKLOSTEZKA NA POLSKO-ČESKÉ POHRANIČÍ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AAA032-ACF4-4B7C-A1C0-AB2C7FED9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44"/>
          <a:stretch/>
        </p:blipFill>
        <p:spPr>
          <a:xfrm>
            <a:off x="2395" y="2278742"/>
            <a:ext cx="9144000" cy="45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1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CYKLOTRASA NA POGRANICZU POLSKO-CZESKIM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CYKLOSTEZKA NA POLSKO-ČESKÉ POHRANIČÍ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1B5DBB2-0D26-47FE-B197-F2E298DC6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6"/>
          <a:stretch/>
        </p:blipFill>
        <p:spPr>
          <a:xfrm>
            <a:off x="13715" y="2278743"/>
            <a:ext cx="9144000" cy="45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5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GEOPORTAL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GEOPORTAL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39D33CC-9BC0-468B-A770-0B1870B64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5" b="5530"/>
          <a:stretch/>
        </p:blipFill>
        <p:spPr>
          <a:xfrm>
            <a:off x="0" y="2389314"/>
            <a:ext cx="9144000" cy="4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3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GEOPORTAL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GEOPORTAL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39D33CC-9BC0-468B-A770-0B1870B64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5" b="5530"/>
          <a:stretch/>
        </p:blipFill>
        <p:spPr>
          <a:xfrm>
            <a:off x="0" y="2389314"/>
            <a:ext cx="9144000" cy="4297114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530A1280-3220-40AD-ADDC-EF39AE647390}"/>
              </a:ext>
            </a:extLst>
          </p:cNvPr>
          <p:cNvSpPr/>
          <p:nvPr/>
        </p:nvSpPr>
        <p:spPr>
          <a:xfrm>
            <a:off x="0" y="2345772"/>
            <a:ext cx="420914" cy="420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3159864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GEOPORTAL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GEOPORTAL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AD725A5-481F-4E56-AE18-E43FA7E38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22" b="5463"/>
          <a:stretch/>
        </p:blipFill>
        <p:spPr>
          <a:xfrm>
            <a:off x="-1" y="2355726"/>
            <a:ext cx="9144000" cy="43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3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GEOPORTAL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GEOPORTAL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AD725A5-481F-4E56-AE18-E43FA7E38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22" b="5463"/>
          <a:stretch/>
        </p:blipFill>
        <p:spPr>
          <a:xfrm>
            <a:off x="-1" y="2355726"/>
            <a:ext cx="9144000" cy="4339772"/>
          </a:xfrm>
          <a:prstGeom prst="rect">
            <a:avLst/>
          </a:prstGeom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451120B8-CF2A-41CF-A63F-A9A09B03FC06}"/>
              </a:ext>
            </a:extLst>
          </p:cNvPr>
          <p:cNvSpPr/>
          <p:nvPr/>
        </p:nvSpPr>
        <p:spPr>
          <a:xfrm>
            <a:off x="-1" y="3062513"/>
            <a:ext cx="1016001" cy="290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48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GEOPORTAL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GEOPORTAL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C8764DD-D3E8-41DC-97B1-626F43A8D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98" b="5732"/>
          <a:stretch/>
        </p:blipFill>
        <p:spPr>
          <a:xfrm>
            <a:off x="0" y="2317647"/>
            <a:ext cx="9144000" cy="43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2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JAK PROWADZIĆ TRASĘ ROWEROWĄ?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JAK PROJEKTOVAT CYKLOTRASY?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Zasada rybiego kręgosłupa i ości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</a:rPr>
              <a:t>Princip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</a:rPr>
              <a:t>rybí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</a:rPr>
              <a:t>páteře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</a:rPr>
              <a:t>kostí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altLang="pl-PL" sz="2400" b="1" kern="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8C841F8-E291-4A07-A1AB-234B3DE45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0" y="2825637"/>
            <a:ext cx="3348000" cy="223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57DD78-F681-41F0-96D4-C5A759206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17" y="2927236"/>
            <a:ext cx="3348000" cy="2232000"/>
          </a:xfrm>
          <a:prstGeom prst="rect">
            <a:avLst/>
          </a:prstGeom>
        </p:spPr>
      </p:pic>
      <p:pic>
        <p:nvPicPr>
          <p:cNvPr id="27" name="Grafika 26" descr="Ptaszek">
            <a:extLst>
              <a:ext uri="{FF2B5EF4-FFF2-40B4-BE49-F238E27FC236}">
                <a16:creationId xmlns:a16="http://schemas.microsoft.com/office/drawing/2014/main" id="{6B9081E4-BB16-44AB-AD40-6E0EF6190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0017" y="5255295"/>
            <a:ext cx="1440000" cy="1440000"/>
          </a:xfrm>
          <a:prstGeom prst="rect">
            <a:avLst/>
          </a:prstGeom>
        </p:spPr>
      </p:pic>
      <p:pic>
        <p:nvPicPr>
          <p:cNvPr id="29" name="Grafika 28" descr="Zamknij">
            <a:extLst>
              <a:ext uri="{FF2B5EF4-FFF2-40B4-BE49-F238E27FC236}">
                <a16:creationId xmlns:a16="http://schemas.microsoft.com/office/drawing/2014/main" id="{55B4AA68-E752-4271-96D6-3CA8BADF4A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1998" y="519024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6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GEOPORTAL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GEOPORTAL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5AC8D75-D082-4EE4-8461-516A2BD27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57" b="5463"/>
          <a:stretch/>
        </p:blipFill>
        <p:spPr>
          <a:xfrm>
            <a:off x="0" y="2336799"/>
            <a:ext cx="9144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6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75AF213C-6DC0-4FCF-AD78-1A4421E34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4" y="1268241"/>
            <a:ext cx="9163303" cy="3683000"/>
          </a:xfrm>
          <a:prstGeom prst="rect">
            <a:avLst/>
          </a:prstGeom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27" y="247386"/>
            <a:ext cx="3623937" cy="347135"/>
          </a:xfrm>
          <a:prstGeom prst="rect">
            <a:avLst/>
          </a:prstGeom>
        </p:spPr>
      </p:pic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4478706" y="1667594"/>
            <a:ext cx="18659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pl-PL" sz="825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altLang="pl-PL" sz="1350">
              <a:latin typeface="Arial" panose="020B0604020202020204" pitchFamily="34" charset="0"/>
            </a:endParaRPr>
          </a:p>
        </p:txBody>
      </p: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4490728" y="1970013"/>
            <a:ext cx="16254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pl-PL" sz="825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pl-PL" sz="1350">
              <a:latin typeface="Arial" panose="020B0604020202020204" pitchFamily="34" charset="0"/>
            </a:endParaRPr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4490728" y="2306959"/>
            <a:ext cx="16254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pl-PL" sz="825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pl-PL" sz="1350">
              <a:latin typeface="Arial" panose="020B0604020202020204" pitchFamily="34" charset="0"/>
            </a:endParaRPr>
          </a:p>
        </p:txBody>
      </p:sp>
      <p:sp>
        <p:nvSpPr>
          <p:cNvPr id="29" name="Rectangle 55"/>
          <p:cNvSpPr>
            <a:spLocks noChangeArrowheads="1"/>
          </p:cNvSpPr>
          <p:nvPr/>
        </p:nvSpPr>
        <p:spPr bwMode="auto">
          <a:xfrm>
            <a:off x="1" y="32381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sp>
        <p:nvSpPr>
          <p:cNvPr id="1036" name="pole tekstowe 1035"/>
          <p:cNvSpPr txBox="1"/>
          <p:nvPr/>
        </p:nvSpPr>
        <p:spPr>
          <a:xfrm>
            <a:off x="792469" y="601734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-8509" y="6596390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fot. Jarek Patron, IRT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6215308" y="6117652"/>
            <a:ext cx="26455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Robert Skrzypczyński</a:t>
            </a:r>
          </a:p>
          <a:p>
            <a:pPr algn="r"/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robert.skrzypczynski@irt.wroc.pl</a:t>
            </a:r>
          </a:p>
        </p:txBody>
      </p:sp>
      <p:sp>
        <p:nvSpPr>
          <p:cNvPr id="35" name="Tytuł 1"/>
          <p:cNvSpPr txBox="1">
            <a:spLocks/>
          </p:cNvSpPr>
          <p:nvPr/>
        </p:nvSpPr>
        <p:spPr>
          <a:xfrm>
            <a:off x="826066" y="4459025"/>
            <a:ext cx="7654414" cy="6961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altLang="pl-PL" sz="15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br>
              <a:rPr lang="pl-PL" altLang="pl-PL" sz="15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endParaRPr lang="en-GB" altLang="pl-PL" sz="1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4764978" y="6105152"/>
            <a:ext cx="18287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Radosław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</a:rPr>
              <a:t>Lesisz</a:t>
            </a:r>
            <a:endParaRPr lang="pl-PL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radoslaw.lesisz@irt.wroc.pl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A84E621-0F31-42D9-8280-2CA608BE4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99" y="4916791"/>
            <a:ext cx="3770626" cy="1085847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386188"/>
                </a:solidFill>
                <a:latin typeface="+mn-lt"/>
              </a:rPr>
              <a:t>Dziękujemy za uwagę</a:t>
            </a:r>
            <a:br>
              <a:rPr lang="pl-PL" sz="2800" b="1" dirty="0">
                <a:solidFill>
                  <a:srgbClr val="386188"/>
                </a:solidFill>
                <a:latin typeface="+mn-lt"/>
              </a:rPr>
            </a:br>
            <a:r>
              <a:rPr lang="cs-CZ" sz="2800" b="1" i="1" dirty="0">
                <a:solidFill>
                  <a:srgbClr val="386188"/>
                </a:solidFill>
                <a:latin typeface="+mn-lt"/>
              </a:rPr>
              <a:t>Děkujeme za pozornost</a:t>
            </a:r>
            <a:endParaRPr lang="pl-PL" sz="2800" b="1" i="1" dirty="0">
              <a:solidFill>
                <a:srgbClr val="386188"/>
              </a:solidFill>
              <a:latin typeface="+mn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BD4A72B-0253-435C-BC01-E8F994BA2CA9}"/>
              </a:ext>
            </a:extLst>
          </p:cNvPr>
          <p:cNvSpPr txBox="1"/>
          <p:nvPr/>
        </p:nvSpPr>
        <p:spPr>
          <a:xfrm>
            <a:off x="-19304" y="4459025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85000"/>
                  </a:schemeClr>
                </a:solidFill>
              </a:rPr>
              <a:t>fot. Jarek Patron, IRT</a:t>
            </a:r>
          </a:p>
        </p:txBody>
      </p:sp>
    </p:spTree>
    <p:extLst>
      <p:ext uri="{BB962C8B-B14F-4D97-AF65-F5344CB8AC3E}">
        <p14:creationId xmlns:p14="http://schemas.microsoft.com/office/powerpoint/2010/main" val="184092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PRZYKŁADY TRAS ROWEROWYCH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| PŘÍKLADY CYKLISTICKÝCH TRAS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2B715C1-8454-4B03-A2AE-449EEDF09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98" y="1719716"/>
            <a:ext cx="2550804" cy="490321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C4BBA27-EE67-4F43-999E-639BE315B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83" y="1719716"/>
            <a:ext cx="5008996" cy="46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JAK PROWADZIĆ TRASĘ ROWEROWĄ?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JAK PROJEKTOVAT CYKLOTRASY?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6A784FFE-E354-4F9D-8339-9252388DDEBD}"/>
              </a:ext>
            </a:extLst>
          </p:cNvPr>
          <p:cNvSpPr txBox="1">
            <a:spLocks/>
          </p:cNvSpPr>
          <p:nvPr/>
        </p:nvSpPr>
        <p:spPr>
          <a:xfrm>
            <a:off x="358775" y="2210062"/>
            <a:ext cx="3922712" cy="4600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pl-PL" sz="2000" dirty="0"/>
          </a:p>
          <a:p>
            <a:pPr>
              <a:buFont typeface="Wingdings" panose="05000000000000000000" pitchFamily="2" charset="2"/>
              <a:buNone/>
            </a:pPr>
            <a:r>
              <a:rPr lang="pl-PL" altLang="pl-PL" dirty="0">
                <a:solidFill>
                  <a:srgbClr val="FF6600"/>
                </a:solidFill>
              </a:rPr>
              <a:t>Turysta preferuje jazdę:</a:t>
            </a:r>
          </a:p>
          <a:p>
            <a:r>
              <a:rPr lang="pl-PL" altLang="pl-PL" dirty="0">
                <a:solidFill>
                  <a:srgbClr val="FF6600"/>
                </a:solidFill>
              </a:rPr>
              <a:t>w </a:t>
            </a:r>
            <a:r>
              <a:rPr lang="pl-PL" altLang="pl-PL" b="1" dirty="0">
                <a:solidFill>
                  <a:srgbClr val="FF6600"/>
                </a:solidFill>
              </a:rPr>
              <a:t>izolacji </a:t>
            </a:r>
            <a:r>
              <a:rPr lang="pl-PL" altLang="pl-PL" dirty="0">
                <a:solidFill>
                  <a:srgbClr val="FF6600"/>
                </a:solidFill>
              </a:rPr>
              <a:t>od ruchu zmotoryzowanego</a:t>
            </a:r>
          </a:p>
          <a:p>
            <a:r>
              <a:rPr lang="pl-PL" altLang="pl-PL" dirty="0">
                <a:solidFill>
                  <a:srgbClr val="FF6600"/>
                </a:solidFill>
              </a:rPr>
              <a:t>po </a:t>
            </a:r>
            <a:r>
              <a:rPr lang="pl-PL" altLang="pl-PL" b="1" dirty="0">
                <a:solidFill>
                  <a:srgbClr val="FF6600"/>
                </a:solidFill>
              </a:rPr>
              <a:t>równej</a:t>
            </a:r>
            <a:r>
              <a:rPr lang="pl-PL" altLang="pl-PL" dirty="0">
                <a:solidFill>
                  <a:srgbClr val="FF6600"/>
                </a:solidFill>
              </a:rPr>
              <a:t> nawierzchni</a:t>
            </a:r>
          </a:p>
          <a:p>
            <a:r>
              <a:rPr lang="pl-PL" altLang="pl-PL" dirty="0">
                <a:solidFill>
                  <a:srgbClr val="FF6600"/>
                </a:solidFill>
              </a:rPr>
              <a:t>bez zbędnych </a:t>
            </a:r>
            <a:r>
              <a:rPr lang="pl-PL" altLang="pl-PL" b="1" dirty="0">
                <a:solidFill>
                  <a:srgbClr val="FF6600"/>
                </a:solidFill>
              </a:rPr>
              <a:t>nachyleń </a:t>
            </a:r>
            <a:r>
              <a:rPr lang="pl-PL" altLang="pl-PL" dirty="0">
                <a:solidFill>
                  <a:srgbClr val="FF6600"/>
                </a:solidFill>
              </a:rPr>
              <a:t>i </a:t>
            </a:r>
            <a:r>
              <a:rPr lang="pl-PL" altLang="pl-PL" b="1" dirty="0">
                <a:solidFill>
                  <a:srgbClr val="FF6600"/>
                </a:solidFill>
              </a:rPr>
              <a:t>objazdów</a:t>
            </a:r>
            <a:endParaRPr lang="pl-PL" altLang="pl-PL" dirty="0">
              <a:solidFill>
                <a:srgbClr val="FF6600"/>
              </a:solidFill>
            </a:endParaRPr>
          </a:p>
          <a:p>
            <a:r>
              <a:rPr lang="pl-PL" altLang="pl-PL" dirty="0">
                <a:solidFill>
                  <a:srgbClr val="FF6600"/>
                </a:solidFill>
              </a:rPr>
              <a:t>trasą oznakowaną w sposób </a:t>
            </a:r>
            <a:r>
              <a:rPr lang="pl-PL" altLang="pl-PL" b="1" dirty="0">
                <a:solidFill>
                  <a:srgbClr val="FF6600"/>
                </a:solidFill>
              </a:rPr>
              <a:t>czytelny </a:t>
            </a:r>
            <a:r>
              <a:rPr lang="pl-PL" altLang="pl-PL" dirty="0">
                <a:solidFill>
                  <a:srgbClr val="FF6600"/>
                </a:solidFill>
              </a:rPr>
              <a:t>i </a:t>
            </a:r>
            <a:r>
              <a:rPr lang="pl-PL" altLang="pl-PL" b="1" dirty="0">
                <a:solidFill>
                  <a:srgbClr val="FF6600"/>
                </a:solidFill>
              </a:rPr>
              <a:t>bezpieczny</a:t>
            </a:r>
          </a:p>
          <a:p>
            <a:r>
              <a:rPr lang="pl-PL" altLang="pl-PL" dirty="0">
                <a:solidFill>
                  <a:srgbClr val="FF6600"/>
                </a:solidFill>
              </a:rPr>
              <a:t>w otoczeniu </a:t>
            </a:r>
            <a:r>
              <a:rPr lang="pl-PL" altLang="pl-PL" b="1" dirty="0">
                <a:solidFill>
                  <a:srgbClr val="FF6600"/>
                </a:solidFill>
              </a:rPr>
              <a:t>zieleni</a:t>
            </a:r>
            <a:r>
              <a:rPr lang="pl-PL" altLang="pl-PL" dirty="0">
                <a:solidFill>
                  <a:srgbClr val="FF6600"/>
                </a:solidFill>
              </a:rPr>
              <a:t> (cień, obcowanie z naturą)</a:t>
            </a:r>
          </a:p>
          <a:p>
            <a:r>
              <a:rPr lang="pl-PL" altLang="pl-PL" dirty="0">
                <a:solidFill>
                  <a:srgbClr val="FF6600"/>
                </a:solidFill>
              </a:rPr>
              <a:t>szklakiem wyposażonym w </a:t>
            </a:r>
            <a:r>
              <a:rPr lang="pl-PL" altLang="pl-PL" b="1" dirty="0">
                <a:solidFill>
                  <a:srgbClr val="FF6600"/>
                </a:solidFill>
              </a:rPr>
              <a:t>infrastrukturę towarzyszącą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6DF525D9-1D08-4572-83B5-43F4A04B83B9}"/>
              </a:ext>
            </a:extLst>
          </p:cNvPr>
          <p:cNvSpPr txBox="1">
            <a:spLocks/>
          </p:cNvSpPr>
          <p:nvPr/>
        </p:nvSpPr>
        <p:spPr>
          <a:xfrm>
            <a:off x="4571999" y="2210062"/>
            <a:ext cx="3922712" cy="4600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pl-PL" sz="2000" dirty="0"/>
          </a:p>
          <a:p>
            <a:pPr>
              <a:buFont typeface="Wingdings" panose="05000000000000000000" pitchFamily="2" charset="2"/>
              <a:buNone/>
            </a:pPr>
            <a:r>
              <a:rPr lang="pl-PL" altLang="pl-PL" dirty="0" err="1">
                <a:solidFill>
                  <a:srgbClr val="1F4E79"/>
                </a:solidFill>
              </a:rPr>
              <a:t>Turista</a:t>
            </a:r>
            <a:r>
              <a:rPr lang="pl-PL" altLang="pl-PL" dirty="0">
                <a:solidFill>
                  <a:srgbClr val="1F4E79"/>
                </a:solidFill>
              </a:rPr>
              <a:t> preferuje </a:t>
            </a:r>
            <a:r>
              <a:rPr lang="pl-PL" altLang="pl-PL" dirty="0" err="1">
                <a:solidFill>
                  <a:srgbClr val="1F4E79"/>
                </a:solidFill>
              </a:rPr>
              <a:t>jízdu</a:t>
            </a:r>
            <a:r>
              <a:rPr lang="pl-PL" altLang="pl-PL" dirty="0">
                <a:solidFill>
                  <a:srgbClr val="1F4E79"/>
                </a:solidFill>
              </a:rPr>
              <a:t>:</a:t>
            </a:r>
          </a:p>
          <a:p>
            <a:r>
              <a:rPr lang="pl-PL" altLang="pl-PL" dirty="0">
                <a:solidFill>
                  <a:srgbClr val="1F4E79"/>
                </a:solidFill>
              </a:rPr>
              <a:t>v </a:t>
            </a:r>
            <a:r>
              <a:rPr lang="pl-PL" altLang="pl-PL" b="1" dirty="0" err="1">
                <a:solidFill>
                  <a:srgbClr val="1F4E79"/>
                </a:solidFill>
              </a:rPr>
              <a:t>izolaci</a:t>
            </a:r>
            <a:r>
              <a:rPr lang="pl-PL" altLang="pl-PL" b="1" dirty="0">
                <a:solidFill>
                  <a:srgbClr val="1F4E79"/>
                </a:solidFill>
              </a:rPr>
              <a:t> </a:t>
            </a:r>
            <a:r>
              <a:rPr lang="pl-PL" altLang="pl-PL" dirty="0">
                <a:solidFill>
                  <a:srgbClr val="1F4E79"/>
                </a:solidFill>
              </a:rPr>
              <a:t>od </a:t>
            </a:r>
            <a:r>
              <a:rPr lang="pl-PL" altLang="pl-PL" dirty="0" err="1">
                <a:solidFill>
                  <a:srgbClr val="1F4E79"/>
                </a:solidFill>
              </a:rPr>
              <a:t>provozu</a:t>
            </a:r>
            <a:r>
              <a:rPr lang="pl-PL" altLang="pl-PL" dirty="0">
                <a:solidFill>
                  <a:srgbClr val="1F4E79"/>
                </a:solidFill>
              </a:rPr>
              <a:t> motorowych </a:t>
            </a:r>
            <a:r>
              <a:rPr lang="pl-PL" altLang="pl-PL" dirty="0" err="1">
                <a:solidFill>
                  <a:srgbClr val="1F4E79"/>
                </a:solidFill>
              </a:rPr>
              <a:t>vozidel</a:t>
            </a:r>
            <a:endParaRPr lang="pl-PL" altLang="pl-PL" dirty="0">
              <a:solidFill>
                <a:srgbClr val="1F4E79"/>
              </a:solidFill>
            </a:endParaRPr>
          </a:p>
          <a:p>
            <a:r>
              <a:rPr lang="pl-PL" altLang="pl-PL" dirty="0">
                <a:solidFill>
                  <a:srgbClr val="1F4E79"/>
                </a:solidFill>
              </a:rPr>
              <a:t>po </a:t>
            </a:r>
            <a:r>
              <a:rPr lang="pl-PL" altLang="pl-PL" b="1" dirty="0" err="1">
                <a:solidFill>
                  <a:srgbClr val="1F4E79"/>
                </a:solidFill>
              </a:rPr>
              <a:t>rovném</a:t>
            </a:r>
            <a:r>
              <a:rPr lang="pl-PL" altLang="pl-PL" dirty="0">
                <a:solidFill>
                  <a:srgbClr val="1F4E79"/>
                </a:solidFill>
              </a:rPr>
              <a:t> </a:t>
            </a:r>
            <a:r>
              <a:rPr lang="pl-PL" altLang="pl-PL" dirty="0" err="1">
                <a:solidFill>
                  <a:srgbClr val="1F4E79"/>
                </a:solidFill>
              </a:rPr>
              <a:t>povrchu</a:t>
            </a:r>
            <a:endParaRPr lang="pl-PL" altLang="pl-PL" dirty="0">
              <a:solidFill>
                <a:srgbClr val="1F4E79"/>
              </a:solidFill>
            </a:endParaRPr>
          </a:p>
          <a:p>
            <a:r>
              <a:rPr lang="pl-PL" altLang="pl-PL" dirty="0">
                <a:solidFill>
                  <a:srgbClr val="1F4E79"/>
                </a:solidFill>
              </a:rPr>
              <a:t>bez </a:t>
            </a:r>
            <a:r>
              <a:rPr lang="pl-PL" altLang="pl-PL" dirty="0" err="1">
                <a:solidFill>
                  <a:srgbClr val="1F4E79"/>
                </a:solidFill>
              </a:rPr>
              <a:t>zbytečného</a:t>
            </a:r>
            <a:r>
              <a:rPr lang="pl-PL" altLang="pl-PL" dirty="0">
                <a:solidFill>
                  <a:srgbClr val="1F4E79"/>
                </a:solidFill>
              </a:rPr>
              <a:t> </a:t>
            </a:r>
            <a:r>
              <a:rPr lang="pl-PL" altLang="pl-PL" b="1" dirty="0" err="1">
                <a:solidFill>
                  <a:srgbClr val="1F4E79"/>
                </a:solidFill>
              </a:rPr>
              <a:t>stoupání</a:t>
            </a:r>
            <a:r>
              <a:rPr lang="pl-PL" altLang="pl-PL" b="1" dirty="0">
                <a:solidFill>
                  <a:srgbClr val="1F4E79"/>
                </a:solidFill>
              </a:rPr>
              <a:t> a</a:t>
            </a:r>
            <a:r>
              <a:rPr lang="pl-PL" altLang="pl-PL" dirty="0">
                <a:solidFill>
                  <a:srgbClr val="1F4E79"/>
                </a:solidFill>
              </a:rPr>
              <a:t> </a:t>
            </a:r>
            <a:r>
              <a:rPr lang="pl-PL" altLang="pl-PL" b="1" dirty="0" err="1">
                <a:solidFill>
                  <a:srgbClr val="1F4E79"/>
                </a:solidFill>
              </a:rPr>
              <a:t>objížděk</a:t>
            </a:r>
            <a:endParaRPr lang="pl-PL" altLang="pl-PL" dirty="0">
              <a:solidFill>
                <a:srgbClr val="1F4E79"/>
              </a:solidFill>
            </a:endParaRPr>
          </a:p>
          <a:p>
            <a:r>
              <a:rPr lang="pl-PL" altLang="pl-PL" dirty="0">
                <a:solidFill>
                  <a:srgbClr val="1F4E79"/>
                </a:solidFill>
              </a:rPr>
              <a:t>po </a:t>
            </a:r>
            <a:r>
              <a:rPr lang="pl-PL" altLang="pl-PL" dirty="0" err="1">
                <a:solidFill>
                  <a:srgbClr val="1F4E79"/>
                </a:solidFill>
              </a:rPr>
              <a:t>trase</a:t>
            </a:r>
            <a:r>
              <a:rPr lang="pl-PL" altLang="pl-PL" dirty="0">
                <a:solidFill>
                  <a:srgbClr val="1F4E79"/>
                </a:solidFill>
              </a:rPr>
              <a:t> </a:t>
            </a:r>
            <a:r>
              <a:rPr lang="pl-PL" altLang="pl-PL" dirty="0" err="1">
                <a:solidFill>
                  <a:srgbClr val="1F4E79"/>
                </a:solidFill>
              </a:rPr>
              <a:t>označené</a:t>
            </a:r>
            <a:r>
              <a:rPr lang="pl-PL" altLang="pl-PL" dirty="0">
                <a:solidFill>
                  <a:srgbClr val="1F4E79"/>
                </a:solidFill>
              </a:rPr>
              <a:t> </a:t>
            </a:r>
            <a:r>
              <a:rPr lang="pl-PL" altLang="pl-PL" b="1" dirty="0" err="1">
                <a:solidFill>
                  <a:srgbClr val="1F4E79"/>
                </a:solidFill>
              </a:rPr>
              <a:t>čitelným</a:t>
            </a:r>
            <a:r>
              <a:rPr lang="pl-PL" altLang="pl-PL" b="1" dirty="0">
                <a:solidFill>
                  <a:srgbClr val="1F4E79"/>
                </a:solidFill>
              </a:rPr>
              <a:t> a </a:t>
            </a:r>
            <a:r>
              <a:rPr lang="pl-PL" altLang="pl-PL" b="1" dirty="0" err="1">
                <a:solidFill>
                  <a:srgbClr val="1F4E79"/>
                </a:solidFill>
              </a:rPr>
              <a:t>bezpečným</a:t>
            </a:r>
            <a:r>
              <a:rPr lang="pl-PL" altLang="pl-PL" b="1" dirty="0">
                <a:solidFill>
                  <a:srgbClr val="1F4E79"/>
                </a:solidFill>
              </a:rPr>
              <a:t> </a:t>
            </a:r>
            <a:r>
              <a:rPr lang="pl-PL" altLang="pl-PL" b="1" dirty="0" err="1">
                <a:solidFill>
                  <a:srgbClr val="1F4E79"/>
                </a:solidFill>
              </a:rPr>
              <a:t>způsobem</a:t>
            </a:r>
            <a:endParaRPr lang="pl-PL" altLang="pl-PL" b="1" dirty="0">
              <a:solidFill>
                <a:srgbClr val="1F4E79"/>
              </a:solidFill>
            </a:endParaRPr>
          </a:p>
          <a:p>
            <a:r>
              <a:rPr lang="pl-PL" altLang="pl-PL" dirty="0">
                <a:solidFill>
                  <a:srgbClr val="1F4E79"/>
                </a:solidFill>
              </a:rPr>
              <a:t>v </a:t>
            </a:r>
            <a:r>
              <a:rPr lang="pl-PL" altLang="pl-PL" dirty="0" err="1">
                <a:solidFill>
                  <a:srgbClr val="1F4E79"/>
                </a:solidFill>
              </a:rPr>
              <a:t>obklopení</a:t>
            </a:r>
            <a:r>
              <a:rPr lang="pl-PL" altLang="pl-PL" dirty="0">
                <a:solidFill>
                  <a:srgbClr val="1F4E79"/>
                </a:solidFill>
              </a:rPr>
              <a:t> </a:t>
            </a:r>
            <a:r>
              <a:rPr lang="pl-PL" altLang="pl-PL" b="1" dirty="0" err="1">
                <a:solidFill>
                  <a:srgbClr val="1F4E79"/>
                </a:solidFill>
              </a:rPr>
              <a:t>zeleně</a:t>
            </a:r>
            <a:r>
              <a:rPr lang="pl-PL" altLang="pl-PL" dirty="0">
                <a:solidFill>
                  <a:srgbClr val="1F4E79"/>
                </a:solidFill>
              </a:rPr>
              <a:t> (</a:t>
            </a:r>
            <a:r>
              <a:rPr lang="pl-PL" altLang="pl-PL" dirty="0" err="1">
                <a:solidFill>
                  <a:srgbClr val="1F4E79"/>
                </a:solidFill>
              </a:rPr>
              <a:t>stín</a:t>
            </a:r>
            <a:r>
              <a:rPr lang="pl-PL" altLang="pl-PL" dirty="0">
                <a:solidFill>
                  <a:srgbClr val="1F4E79"/>
                </a:solidFill>
              </a:rPr>
              <a:t>, kontakt s </a:t>
            </a:r>
            <a:r>
              <a:rPr lang="pl-PL" altLang="pl-PL" dirty="0" err="1">
                <a:solidFill>
                  <a:srgbClr val="1F4E79"/>
                </a:solidFill>
              </a:rPr>
              <a:t>přírodou</a:t>
            </a:r>
            <a:r>
              <a:rPr lang="pl-PL" altLang="pl-PL" dirty="0">
                <a:solidFill>
                  <a:srgbClr val="1F4E79"/>
                </a:solidFill>
              </a:rPr>
              <a:t>)</a:t>
            </a:r>
          </a:p>
          <a:p>
            <a:r>
              <a:rPr lang="pl-PL" altLang="pl-PL" dirty="0">
                <a:solidFill>
                  <a:srgbClr val="1F4E79"/>
                </a:solidFill>
              </a:rPr>
              <a:t>po </a:t>
            </a:r>
            <a:r>
              <a:rPr lang="pl-PL" altLang="pl-PL" dirty="0" err="1">
                <a:solidFill>
                  <a:srgbClr val="1F4E79"/>
                </a:solidFill>
              </a:rPr>
              <a:t>stezce</a:t>
            </a:r>
            <a:r>
              <a:rPr lang="pl-PL" altLang="pl-PL" dirty="0">
                <a:solidFill>
                  <a:srgbClr val="1F4E79"/>
                </a:solidFill>
              </a:rPr>
              <a:t> </a:t>
            </a:r>
            <a:r>
              <a:rPr lang="pl-PL" altLang="pl-PL" dirty="0" err="1">
                <a:solidFill>
                  <a:srgbClr val="1F4E79"/>
                </a:solidFill>
              </a:rPr>
              <a:t>vybavené</a:t>
            </a:r>
            <a:r>
              <a:rPr lang="pl-PL" altLang="pl-PL" dirty="0">
                <a:solidFill>
                  <a:srgbClr val="1F4E79"/>
                </a:solidFill>
              </a:rPr>
              <a:t> </a:t>
            </a:r>
            <a:r>
              <a:rPr lang="pl-PL" altLang="pl-PL" b="1" dirty="0" err="1">
                <a:solidFill>
                  <a:srgbClr val="1F4E79"/>
                </a:solidFill>
              </a:rPr>
              <a:t>doprovodnou</a:t>
            </a:r>
            <a:r>
              <a:rPr lang="pl-PL" altLang="pl-PL" dirty="0">
                <a:solidFill>
                  <a:srgbClr val="1F4E79"/>
                </a:solidFill>
              </a:rPr>
              <a:t> </a:t>
            </a:r>
            <a:r>
              <a:rPr lang="pl-PL" altLang="pl-PL" b="1" dirty="0" err="1">
                <a:solidFill>
                  <a:srgbClr val="1F4E79"/>
                </a:solidFill>
              </a:rPr>
              <a:t>infrastrukturou</a:t>
            </a:r>
            <a:endParaRPr lang="pl-PL" altLang="pl-PL" b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9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JAK PROWADZIĆ TRASĘ ROWEROWĄ?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JAK PROJEKTOVAT CYKLOTRASY?</a:t>
            </a:r>
          </a:p>
        </p:txBody>
      </p:sp>
      <p:pic>
        <p:nvPicPr>
          <p:cNvPr id="10" name="Symbol zastępczy zawartości 5" descr="IMG_5226.JPG">
            <a:extLst>
              <a:ext uri="{FF2B5EF4-FFF2-40B4-BE49-F238E27FC236}">
                <a16:creationId xmlns:a16="http://schemas.microsoft.com/office/drawing/2014/main" id="{9C405598-EB88-41EA-8CAF-8C6BA9796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7983" y="2137480"/>
            <a:ext cx="6208034" cy="46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8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JAK PROWADZIĆ TRASĘ ROWEROWĄ?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JAK PROJEKTOVAT CYKLOTRASY?</a:t>
            </a:r>
          </a:p>
        </p:txBody>
      </p:sp>
      <p:pic>
        <p:nvPicPr>
          <p:cNvPr id="8" name="Obraz 9" descr="uzytkownicy (3).JPG">
            <a:extLst>
              <a:ext uri="{FF2B5EF4-FFF2-40B4-BE49-F238E27FC236}">
                <a16:creationId xmlns:a16="http://schemas.microsoft.com/office/drawing/2014/main" id="{85A89306-3317-477C-B3FC-F95E1B4C8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55" y="2240328"/>
            <a:ext cx="3925936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ymbol zastępczy zawartości 7" descr="dlakogo.jpg">
            <a:extLst>
              <a:ext uri="{FF2B5EF4-FFF2-40B4-BE49-F238E27FC236}">
                <a16:creationId xmlns:a16="http://schemas.microsoft.com/office/drawing/2014/main" id="{A1AA65CB-AA74-4D29-BC6F-34689704F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209" y="2240329"/>
            <a:ext cx="4503738" cy="29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CYKLOTRASA NA POGRANICZU POLSKO-CZESKIM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CYKLOSTEZKA NA POLSKO-ČESKÉ POHRANIČÍ</a:t>
            </a:r>
          </a:p>
        </p:txBody>
      </p:sp>
      <p:pic>
        <p:nvPicPr>
          <p:cNvPr id="10" name="Obraz 9" descr="P:\ PROJEKTY 2017\01 Koncepcja turystyki rowerowej PL-CZ\12_produkt mxd\jpg\schemat ideowy przebiegu trasy2 - drabinka.jpg">
            <a:extLst>
              <a:ext uri="{FF2B5EF4-FFF2-40B4-BE49-F238E27FC236}">
                <a16:creationId xmlns:a16="http://schemas.microsoft.com/office/drawing/2014/main" id="{97CC1760-BEDB-490E-99E7-3FAAD25B5C1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6165" r="4035" b="8013"/>
          <a:stretch/>
        </p:blipFill>
        <p:spPr bwMode="auto">
          <a:xfrm>
            <a:off x="1512411" y="2247900"/>
            <a:ext cx="6119178" cy="3968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0103D7E-922F-4301-B934-74DDCAAAE3B2}"/>
              </a:ext>
            </a:extLst>
          </p:cNvPr>
          <p:cNvSpPr/>
          <p:nvPr/>
        </p:nvSpPr>
        <p:spPr>
          <a:xfrm>
            <a:off x="1222925" y="6323572"/>
            <a:ext cx="6815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Ideowy schemat przebiegu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Ideové schéma průběhu</a:t>
            </a:r>
            <a:endParaRPr lang="pl-PL" sz="24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CYKLOTRASA NA POGRANICZU POLSKO-CZESKIM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CYKLOSTEZKA NA POLSKO-ČESKÉ POHRANIČÍ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C6D68A9-C172-4FCB-830A-E000ACBE37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17"/>
          <a:stretch/>
        </p:blipFill>
        <p:spPr>
          <a:xfrm>
            <a:off x="0" y="2260599"/>
            <a:ext cx="9148465" cy="45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1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47" y="235072"/>
            <a:ext cx="3623937" cy="34713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7821" y="641677"/>
            <a:ext cx="80683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Koncepce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rozvoje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přeshraniční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cykloturistiky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polskočeském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825" b="1" dirty="0" err="1">
                <a:solidFill>
                  <a:schemeClr val="accent5">
                    <a:lumMod val="75000"/>
                  </a:schemeClr>
                </a:solidFill>
              </a:rPr>
              <a:t>příhraničí</a:t>
            </a:r>
            <a:r>
              <a:rPr lang="pl-PL" sz="825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l-PL" sz="825" dirty="0">
                <a:solidFill>
                  <a:schemeClr val="bg1">
                    <a:lumMod val="65000"/>
                  </a:schemeClr>
                </a:solidFill>
              </a:rPr>
              <a:t>|  </a:t>
            </a:r>
            <a:r>
              <a:rPr lang="pl-PL" sz="825" b="1" dirty="0">
                <a:solidFill>
                  <a:schemeClr val="accent2"/>
                </a:solidFill>
              </a:rPr>
              <a:t>Koncepcja rozwoju transgranicznej turystyki rowerowej na pograniczu polsko-czeskim</a:t>
            </a: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568417" y="969915"/>
            <a:ext cx="7953901" cy="9848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ED7D31"/>
                </a:solidFill>
              </a:rPr>
              <a:t>CYKLOTRASA NA POGRANICZU POLSKO-CZESKIM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CYKLOSTEZKA NA POLSKO-ČESKÉ POHRANIČÍ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0B0CE22-A8B3-459D-A775-7B10496B4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27"/>
          <a:stretch/>
        </p:blipFill>
        <p:spPr>
          <a:xfrm>
            <a:off x="0" y="2247900"/>
            <a:ext cx="9144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6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</TotalTime>
  <Words>645</Words>
  <Application>Microsoft Office PowerPoint</Application>
  <PresentationFormat>Pokaz na ekranie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Myriad Pro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Bocian</dc:creator>
  <cp:lastModifiedBy>Robert Skrzypczyński</cp:lastModifiedBy>
  <cp:revision>126</cp:revision>
  <dcterms:created xsi:type="dcterms:W3CDTF">2017-01-25T10:04:42Z</dcterms:created>
  <dcterms:modified xsi:type="dcterms:W3CDTF">2018-01-11T10:09:06Z</dcterms:modified>
</cp:coreProperties>
</file>