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21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11" r:id="rId10"/>
    <p:sldId id="322" r:id="rId11"/>
    <p:sldId id="336" r:id="rId12"/>
    <p:sldId id="337" r:id="rId13"/>
    <p:sldId id="338" r:id="rId14"/>
    <p:sldId id="339" r:id="rId15"/>
    <p:sldId id="341" r:id="rId16"/>
    <p:sldId id="342" r:id="rId17"/>
    <p:sldId id="345" r:id="rId18"/>
    <p:sldId id="343" r:id="rId19"/>
    <p:sldId id="344" r:id="rId20"/>
    <p:sldId id="346" r:id="rId21"/>
    <p:sldId id="347" r:id="rId22"/>
    <p:sldId id="536" r:id="rId23"/>
    <p:sldId id="619" r:id="rId24"/>
    <p:sldId id="618" r:id="rId25"/>
    <p:sldId id="560" r:id="rId26"/>
    <p:sldId id="586" r:id="rId27"/>
    <p:sldId id="617" r:id="rId28"/>
    <p:sldId id="325" r:id="rId29"/>
    <p:sldId id="304" r:id="rId30"/>
    <p:sldId id="308" r:id="rId31"/>
    <p:sldId id="313" r:id="rId32"/>
    <p:sldId id="327" r:id="rId33"/>
    <p:sldId id="537" r:id="rId34"/>
    <p:sldId id="320" r:id="rId35"/>
    <p:sldId id="319" r:id="rId36"/>
    <p:sldId id="318" r:id="rId37"/>
    <p:sldId id="538" r:id="rId38"/>
    <p:sldId id="551" r:id="rId39"/>
    <p:sldId id="623" r:id="rId40"/>
    <p:sldId id="590" r:id="rId41"/>
    <p:sldId id="624" r:id="rId42"/>
    <p:sldId id="625" r:id="rId43"/>
    <p:sldId id="628" r:id="rId44"/>
    <p:sldId id="629" r:id="rId45"/>
    <p:sldId id="626" r:id="rId46"/>
    <p:sldId id="627" r:id="rId47"/>
    <p:sldId id="314" r:id="rId4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A33A0-3C0D-4750-90C6-21341BD4D7B1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12A66-8E70-4E97-8E27-7A88A4D7ED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17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50E15050-DBBD-4058-A5CA-4C8B1ED2AE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6910FB-F9B4-4029-96AF-3FACB274EE88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80899" name="Folienbildplatzhalter 1">
            <a:extLst>
              <a:ext uri="{FF2B5EF4-FFF2-40B4-BE49-F238E27FC236}">
                <a16:creationId xmlns:a16="http://schemas.microsoft.com/office/drawing/2014/main" id="{F8A1AA58-C3E8-4FAB-9C2D-3894C24B35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Notizenplatzhalter 2">
            <a:extLst>
              <a:ext uri="{FF2B5EF4-FFF2-40B4-BE49-F238E27FC236}">
                <a16:creationId xmlns:a16="http://schemas.microsoft.com/office/drawing/2014/main" id="{D4FC7C30-40DE-4F60-B9A1-F492281CA3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80901" name="Foliennummernplatzhalter 3">
            <a:extLst>
              <a:ext uri="{FF2B5EF4-FFF2-40B4-BE49-F238E27FC236}">
                <a16:creationId xmlns:a16="http://schemas.microsoft.com/office/drawing/2014/main" id="{25AD7858-E553-4E0A-A184-FC9107A756F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25566827-3552-463B-885B-254E97C797FF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22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04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1C0E8756-5900-43C6-8FE9-091A7E5B86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9EF410-2818-4256-B3EB-7445C60CA514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4451" name="Folienbildplatzhalter 1">
            <a:extLst>
              <a:ext uri="{FF2B5EF4-FFF2-40B4-BE49-F238E27FC236}">
                <a16:creationId xmlns:a16="http://schemas.microsoft.com/office/drawing/2014/main" id="{64E6A09C-8FBC-4925-A761-8486D57E16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Notizenplatzhalter 2">
            <a:extLst>
              <a:ext uri="{FF2B5EF4-FFF2-40B4-BE49-F238E27FC236}">
                <a16:creationId xmlns:a16="http://schemas.microsoft.com/office/drawing/2014/main" id="{731DF085-E0A5-48FA-AACD-91A1F14AE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4453" name="Foliennummernplatzhalter 3">
            <a:extLst>
              <a:ext uri="{FF2B5EF4-FFF2-40B4-BE49-F238E27FC236}">
                <a16:creationId xmlns:a16="http://schemas.microsoft.com/office/drawing/2014/main" id="{4F73FED4-39DD-4FAF-B0CE-B5FC8200182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9870408F-FB88-411B-BF03-8DF925031815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41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10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1C0E8756-5900-43C6-8FE9-091A7E5B86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9EF410-2818-4256-B3EB-7445C60CA514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42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4451" name="Folienbildplatzhalter 1">
            <a:extLst>
              <a:ext uri="{FF2B5EF4-FFF2-40B4-BE49-F238E27FC236}">
                <a16:creationId xmlns:a16="http://schemas.microsoft.com/office/drawing/2014/main" id="{64E6A09C-8FBC-4925-A761-8486D57E16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Notizenplatzhalter 2">
            <a:extLst>
              <a:ext uri="{FF2B5EF4-FFF2-40B4-BE49-F238E27FC236}">
                <a16:creationId xmlns:a16="http://schemas.microsoft.com/office/drawing/2014/main" id="{731DF085-E0A5-48FA-AACD-91A1F14AE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4453" name="Foliennummernplatzhalter 3">
            <a:extLst>
              <a:ext uri="{FF2B5EF4-FFF2-40B4-BE49-F238E27FC236}">
                <a16:creationId xmlns:a16="http://schemas.microsoft.com/office/drawing/2014/main" id="{4F73FED4-39DD-4FAF-B0CE-B5FC8200182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9870408F-FB88-411B-BF03-8DF925031815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42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49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1C0E8756-5900-43C6-8FE9-091A7E5B86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9EF410-2818-4256-B3EB-7445C60CA514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43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4451" name="Folienbildplatzhalter 1">
            <a:extLst>
              <a:ext uri="{FF2B5EF4-FFF2-40B4-BE49-F238E27FC236}">
                <a16:creationId xmlns:a16="http://schemas.microsoft.com/office/drawing/2014/main" id="{64E6A09C-8FBC-4925-A761-8486D57E16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Notizenplatzhalter 2">
            <a:extLst>
              <a:ext uri="{FF2B5EF4-FFF2-40B4-BE49-F238E27FC236}">
                <a16:creationId xmlns:a16="http://schemas.microsoft.com/office/drawing/2014/main" id="{731DF085-E0A5-48FA-AACD-91A1F14AE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4453" name="Foliennummernplatzhalter 3">
            <a:extLst>
              <a:ext uri="{FF2B5EF4-FFF2-40B4-BE49-F238E27FC236}">
                <a16:creationId xmlns:a16="http://schemas.microsoft.com/office/drawing/2014/main" id="{4F73FED4-39DD-4FAF-B0CE-B5FC8200182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9870408F-FB88-411B-BF03-8DF925031815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43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08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1C0E8756-5900-43C6-8FE9-091A7E5B86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9EF410-2818-4256-B3EB-7445C60CA514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44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4451" name="Folienbildplatzhalter 1">
            <a:extLst>
              <a:ext uri="{FF2B5EF4-FFF2-40B4-BE49-F238E27FC236}">
                <a16:creationId xmlns:a16="http://schemas.microsoft.com/office/drawing/2014/main" id="{64E6A09C-8FBC-4925-A761-8486D57E16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Notizenplatzhalter 2">
            <a:extLst>
              <a:ext uri="{FF2B5EF4-FFF2-40B4-BE49-F238E27FC236}">
                <a16:creationId xmlns:a16="http://schemas.microsoft.com/office/drawing/2014/main" id="{731DF085-E0A5-48FA-AACD-91A1F14AE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4453" name="Foliennummernplatzhalter 3">
            <a:extLst>
              <a:ext uri="{FF2B5EF4-FFF2-40B4-BE49-F238E27FC236}">
                <a16:creationId xmlns:a16="http://schemas.microsoft.com/office/drawing/2014/main" id="{4F73FED4-39DD-4FAF-B0CE-B5FC8200182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9870408F-FB88-411B-BF03-8DF925031815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44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21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1C0E8756-5900-43C6-8FE9-091A7E5B86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9EF410-2818-4256-B3EB-7445C60CA514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4451" name="Folienbildplatzhalter 1">
            <a:extLst>
              <a:ext uri="{FF2B5EF4-FFF2-40B4-BE49-F238E27FC236}">
                <a16:creationId xmlns:a16="http://schemas.microsoft.com/office/drawing/2014/main" id="{64E6A09C-8FBC-4925-A761-8486D57E16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Notizenplatzhalter 2">
            <a:extLst>
              <a:ext uri="{FF2B5EF4-FFF2-40B4-BE49-F238E27FC236}">
                <a16:creationId xmlns:a16="http://schemas.microsoft.com/office/drawing/2014/main" id="{731DF085-E0A5-48FA-AACD-91A1F14AE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4453" name="Foliennummernplatzhalter 3">
            <a:extLst>
              <a:ext uri="{FF2B5EF4-FFF2-40B4-BE49-F238E27FC236}">
                <a16:creationId xmlns:a16="http://schemas.microsoft.com/office/drawing/2014/main" id="{4F73FED4-39DD-4FAF-B0CE-B5FC8200182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9870408F-FB88-411B-BF03-8DF925031815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45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25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1C0E8756-5900-43C6-8FE9-091A7E5B86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9EF410-2818-4256-B3EB-7445C60CA514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46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4451" name="Folienbildplatzhalter 1">
            <a:extLst>
              <a:ext uri="{FF2B5EF4-FFF2-40B4-BE49-F238E27FC236}">
                <a16:creationId xmlns:a16="http://schemas.microsoft.com/office/drawing/2014/main" id="{64E6A09C-8FBC-4925-A761-8486D57E16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Notizenplatzhalter 2">
            <a:extLst>
              <a:ext uri="{FF2B5EF4-FFF2-40B4-BE49-F238E27FC236}">
                <a16:creationId xmlns:a16="http://schemas.microsoft.com/office/drawing/2014/main" id="{731DF085-E0A5-48FA-AACD-91A1F14AE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4453" name="Foliennummernplatzhalter 3">
            <a:extLst>
              <a:ext uri="{FF2B5EF4-FFF2-40B4-BE49-F238E27FC236}">
                <a16:creationId xmlns:a16="http://schemas.microsoft.com/office/drawing/2014/main" id="{4F73FED4-39DD-4FAF-B0CE-B5FC8200182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9870408F-FB88-411B-BF03-8DF925031815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46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76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ymbol zastępczy obrazu slajdu 1">
            <a:extLst>
              <a:ext uri="{FF2B5EF4-FFF2-40B4-BE49-F238E27FC236}">
                <a16:creationId xmlns:a16="http://schemas.microsoft.com/office/drawing/2014/main" id="{ADD4F958-290D-413E-97B7-310562B547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Symbol zastępczy notatek 2">
            <a:extLst>
              <a:ext uri="{FF2B5EF4-FFF2-40B4-BE49-F238E27FC236}">
                <a16:creationId xmlns:a16="http://schemas.microsoft.com/office/drawing/2014/main" id="{D05008BF-5FFF-4DB1-B1D9-DB2E2DD345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cs-CZ"/>
          </a:p>
        </p:txBody>
      </p:sp>
      <p:sp>
        <p:nvSpPr>
          <p:cNvPr id="5124" name="Symbol zastępczy numeru slajdu 3">
            <a:extLst>
              <a:ext uri="{FF2B5EF4-FFF2-40B4-BE49-F238E27FC236}">
                <a16:creationId xmlns:a16="http://schemas.microsoft.com/office/drawing/2014/main" id="{DE6C5B51-8091-488C-8FE6-31A03A43A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20175B2-0052-45AE-93CE-6CE55031A487}" type="slidenum">
              <a:rPr lang="pl-PL" altLang="cs-CZ">
                <a:latin typeface="Calibri" panose="020F0502020204030204" pitchFamily="34" charset="0"/>
              </a:rPr>
              <a:pPr eaLnBrk="1" hangingPunct="1"/>
              <a:t>23</a:t>
            </a:fld>
            <a:endParaRPr lang="pl-PL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04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ymbol zastępczy obrazu slajdu 1">
            <a:extLst>
              <a:ext uri="{FF2B5EF4-FFF2-40B4-BE49-F238E27FC236}">
                <a16:creationId xmlns:a16="http://schemas.microsoft.com/office/drawing/2014/main" id="{A45C7E78-DEE3-47CA-8F05-5892484930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Symbol zastępczy notatek 2">
            <a:extLst>
              <a:ext uri="{FF2B5EF4-FFF2-40B4-BE49-F238E27FC236}">
                <a16:creationId xmlns:a16="http://schemas.microsoft.com/office/drawing/2014/main" id="{EB77B01D-E90B-4104-9CA3-303E0BD7E8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cs-CZ"/>
          </a:p>
        </p:txBody>
      </p:sp>
      <p:sp>
        <p:nvSpPr>
          <p:cNvPr id="5124" name="Symbol zastępczy numeru slajdu 3">
            <a:extLst>
              <a:ext uri="{FF2B5EF4-FFF2-40B4-BE49-F238E27FC236}">
                <a16:creationId xmlns:a16="http://schemas.microsoft.com/office/drawing/2014/main" id="{C2E5D935-A8AD-4756-9C9B-03E1713B61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B5499B-FEC2-4064-867E-8C7694E0E20D}" type="slidenum">
              <a:rPr lang="pl-PL" altLang="cs-CZ">
                <a:latin typeface="Calibri" panose="020F0502020204030204" pitchFamily="34" charset="0"/>
              </a:rPr>
              <a:pPr eaLnBrk="1" hangingPunct="1"/>
              <a:t>25</a:t>
            </a:fld>
            <a:endParaRPr lang="pl-PL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00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ymbol zastępczy obrazu slajdu 1">
            <a:extLst>
              <a:ext uri="{FF2B5EF4-FFF2-40B4-BE49-F238E27FC236}">
                <a16:creationId xmlns:a16="http://schemas.microsoft.com/office/drawing/2014/main" id="{103C7942-C7CD-4065-82B9-80608B4752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Symbol zastępczy notatek 2">
            <a:extLst>
              <a:ext uri="{FF2B5EF4-FFF2-40B4-BE49-F238E27FC236}">
                <a16:creationId xmlns:a16="http://schemas.microsoft.com/office/drawing/2014/main" id="{50421F0F-2D5A-41EB-8DE2-706A80D13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cs-CZ"/>
          </a:p>
        </p:txBody>
      </p:sp>
      <p:sp>
        <p:nvSpPr>
          <p:cNvPr id="5124" name="Symbol zastępczy numeru slajdu 3">
            <a:extLst>
              <a:ext uri="{FF2B5EF4-FFF2-40B4-BE49-F238E27FC236}">
                <a16:creationId xmlns:a16="http://schemas.microsoft.com/office/drawing/2014/main" id="{6C98BCD6-2AE2-4C7F-8DB4-9471854E3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811F70-5E1B-4B5E-A7A3-5EBA57F3E1AC}" type="slidenum">
              <a:rPr lang="pl-PL" altLang="cs-CZ">
                <a:latin typeface="Calibri" panose="020F0502020204030204" pitchFamily="34" charset="0"/>
              </a:rPr>
              <a:pPr eaLnBrk="1" hangingPunct="1"/>
              <a:t>27</a:t>
            </a:fld>
            <a:endParaRPr lang="pl-PL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62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BF2590ED-D72C-4CA2-AA87-60E7C0C5A4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E274BC-5476-4D54-8C33-A43092811D7C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84995" name="Folienbildplatzhalter 1">
            <a:extLst>
              <a:ext uri="{FF2B5EF4-FFF2-40B4-BE49-F238E27FC236}">
                <a16:creationId xmlns:a16="http://schemas.microsoft.com/office/drawing/2014/main" id="{8AD224F4-A20D-40ED-A6DA-51F4C67466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Notizenplatzhalter 2">
            <a:extLst>
              <a:ext uri="{FF2B5EF4-FFF2-40B4-BE49-F238E27FC236}">
                <a16:creationId xmlns:a16="http://schemas.microsoft.com/office/drawing/2014/main" id="{A63C5E7A-98DB-4E09-87C0-26DB65F315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84997" name="Foliennummernplatzhalter 3">
            <a:extLst>
              <a:ext uri="{FF2B5EF4-FFF2-40B4-BE49-F238E27FC236}">
                <a16:creationId xmlns:a16="http://schemas.microsoft.com/office/drawing/2014/main" id="{D300E5A5-02DC-4717-A428-9755B7E3F29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65440A79-3635-4C62-9F9A-0146750AFF88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33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69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55B83D8B-DCFC-490A-B106-FE8D854DEB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3E3C39-BB5A-43F6-906E-150BB9CBB0F9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37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1379" name="Folienbildplatzhalter 1">
            <a:extLst>
              <a:ext uri="{FF2B5EF4-FFF2-40B4-BE49-F238E27FC236}">
                <a16:creationId xmlns:a16="http://schemas.microsoft.com/office/drawing/2014/main" id="{B842D8BF-E666-496A-8386-3598803C2A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Notizenplatzhalter 2">
            <a:extLst>
              <a:ext uri="{FF2B5EF4-FFF2-40B4-BE49-F238E27FC236}">
                <a16:creationId xmlns:a16="http://schemas.microsoft.com/office/drawing/2014/main" id="{194D0CA3-A2F5-4A2A-8B93-1128BAA752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1381" name="Foliennummernplatzhalter 3">
            <a:extLst>
              <a:ext uri="{FF2B5EF4-FFF2-40B4-BE49-F238E27FC236}">
                <a16:creationId xmlns:a16="http://schemas.microsoft.com/office/drawing/2014/main" id="{5FC32FFB-6F59-414F-9774-4FA339E8A56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3A21D080-92E3-489E-B8E7-E58C0F9C0DED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37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6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31513FFB-E57E-4749-850A-61F9257AF3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12287F1-3619-43F8-AE25-4B0C3A8CC5BB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2403" name="Folienbildplatzhalter 1">
            <a:extLst>
              <a:ext uri="{FF2B5EF4-FFF2-40B4-BE49-F238E27FC236}">
                <a16:creationId xmlns:a16="http://schemas.microsoft.com/office/drawing/2014/main" id="{F6F70CF2-EE7E-42C4-9719-B63BF8AD99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Notizenplatzhalter 2">
            <a:extLst>
              <a:ext uri="{FF2B5EF4-FFF2-40B4-BE49-F238E27FC236}">
                <a16:creationId xmlns:a16="http://schemas.microsoft.com/office/drawing/2014/main" id="{8241A481-F18F-4B26-AF80-B046273C72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2405" name="Foliennummernplatzhalter 3">
            <a:extLst>
              <a:ext uri="{FF2B5EF4-FFF2-40B4-BE49-F238E27FC236}">
                <a16:creationId xmlns:a16="http://schemas.microsoft.com/office/drawing/2014/main" id="{2CB0B8AB-686D-4ECA-90E3-30767642843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FA2D24C8-222D-408E-B0A6-243529D91D89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38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6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463C6EC5-9E55-4E22-A952-715860785DA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63241E9-CF89-48C0-AA1F-632A1FB1EDEB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3427" name="Folienbildplatzhalter 1">
            <a:extLst>
              <a:ext uri="{FF2B5EF4-FFF2-40B4-BE49-F238E27FC236}">
                <a16:creationId xmlns:a16="http://schemas.microsoft.com/office/drawing/2014/main" id="{C48DFFE7-74D3-4D55-A87F-0A280055E2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Notizenplatzhalter 2">
            <a:extLst>
              <a:ext uri="{FF2B5EF4-FFF2-40B4-BE49-F238E27FC236}">
                <a16:creationId xmlns:a16="http://schemas.microsoft.com/office/drawing/2014/main" id="{15082417-3AF6-4DB0-A04E-7A0A78243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3429" name="Foliennummernplatzhalter 3">
            <a:extLst>
              <a:ext uri="{FF2B5EF4-FFF2-40B4-BE49-F238E27FC236}">
                <a16:creationId xmlns:a16="http://schemas.microsoft.com/office/drawing/2014/main" id="{C9CC9B77-10ED-44E8-9D25-DEC01284FFB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21FFCF63-AD71-4BC9-9B5F-E710F803CDB7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39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21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1C0E8756-5900-43C6-8FE9-091A7E5B86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9EF410-2818-4256-B3EB-7445C60CA514}" type="slidenum">
              <a:rPr lang="de-DE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de-DE" altLang="cs-CZ">
              <a:latin typeface="Arial" panose="020B0604020202020204" pitchFamily="34" charset="0"/>
            </a:endParaRPr>
          </a:p>
        </p:txBody>
      </p:sp>
      <p:sp>
        <p:nvSpPr>
          <p:cNvPr id="104451" name="Folienbildplatzhalter 1">
            <a:extLst>
              <a:ext uri="{FF2B5EF4-FFF2-40B4-BE49-F238E27FC236}">
                <a16:creationId xmlns:a16="http://schemas.microsoft.com/office/drawing/2014/main" id="{64E6A09C-8FBC-4925-A761-8486D57E16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Notizenplatzhalter 2">
            <a:extLst>
              <a:ext uri="{FF2B5EF4-FFF2-40B4-BE49-F238E27FC236}">
                <a16:creationId xmlns:a16="http://schemas.microsoft.com/office/drawing/2014/main" id="{731DF085-E0A5-48FA-AACD-91A1F14AE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47675" eaLnBrk="1" hangingPunct="1"/>
            <a:endParaRPr lang="cs-CZ" altLang="cs-CZ"/>
          </a:p>
        </p:txBody>
      </p:sp>
      <p:sp>
        <p:nvSpPr>
          <p:cNvPr id="104453" name="Foliennummernplatzhalter 3">
            <a:extLst>
              <a:ext uri="{FF2B5EF4-FFF2-40B4-BE49-F238E27FC236}">
                <a16:creationId xmlns:a16="http://schemas.microsoft.com/office/drawing/2014/main" id="{4F73FED4-39DD-4FAF-B0CE-B5FC8200182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5775" eaLnBrk="0" hangingPunct="0">
              <a:spcBef>
                <a:spcPct val="30000"/>
              </a:spcBef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57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89013" algn="l"/>
                <a:tab pos="1979613" algn="l"/>
                <a:tab pos="2970213" algn="l"/>
                <a:tab pos="3960813" algn="l"/>
                <a:tab pos="4951413" algn="l"/>
                <a:tab pos="5942013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9870408F-FB88-411B-BF03-8DF925031815}" type="slidenum">
              <a:rPr lang="en-GB" altLang="cs-CZ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40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9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811" y="2001838"/>
            <a:ext cx="10258925" cy="150812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1811" y="3602038"/>
            <a:ext cx="1025892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5" y="360000"/>
            <a:ext cx="2362577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4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C03E-F178-417D-8B54-F5AB123494B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1029-E07E-457D-9C81-698C61A775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92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49" y="3924300"/>
            <a:ext cx="1114000" cy="5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69023"/>
            <a:ext cx="10515600" cy="1434472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895600"/>
            <a:ext cx="10515600" cy="1028700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649108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/>
          <p:cNvSpPr/>
          <p:nvPr userDrawn="1"/>
        </p:nvSpPr>
        <p:spPr>
          <a:xfrm>
            <a:off x="3223290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/>
          <p:cNvSpPr/>
          <p:nvPr userDrawn="1"/>
        </p:nvSpPr>
        <p:spPr>
          <a:xfrm>
            <a:off x="3797472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/>
          <p:cNvSpPr/>
          <p:nvPr userDrawn="1"/>
        </p:nvSpPr>
        <p:spPr>
          <a:xfrm>
            <a:off x="4371654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2"/>
          <p:cNvSpPr/>
          <p:nvPr userDrawn="1"/>
        </p:nvSpPr>
        <p:spPr>
          <a:xfrm>
            <a:off x="4945837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/>
          <p:cNvSpPr/>
          <p:nvPr userDrawn="1"/>
        </p:nvSpPr>
        <p:spPr>
          <a:xfrm>
            <a:off x="5520019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Rectangle 14"/>
          <p:cNvSpPr/>
          <p:nvPr userDrawn="1"/>
        </p:nvSpPr>
        <p:spPr>
          <a:xfrm>
            <a:off x="-1" y="3924300"/>
            <a:ext cx="325649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angle 15"/>
          <p:cNvSpPr/>
          <p:nvPr userDrawn="1"/>
        </p:nvSpPr>
        <p:spPr>
          <a:xfrm>
            <a:off x="355108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929290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7"/>
          <p:cNvSpPr/>
          <p:nvPr userDrawn="1"/>
        </p:nvSpPr>
        <p:spPr>
          <a:xfrm>
            <a:off x="6094201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ectangle 18"/>
          <p:cNvSpPr/>
          <p:nvPr userDrawn="1"/>
        </p:nvSpPr>
        <p:spPr>
          <a:xfrm>
            <a:off x="8388202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Rectangle 19"/>
          <p:cNvSpPr/>
          <p:nvPr userDrawn="1"/>
        </p:nvSpPr>
        <p:spPr>
          <a:xfrm>
            <a:off x="8962384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ectangle 20"/>
          <p:cNvSpPr/>
          <p:nvPr userDrawn="1"/>
        </p:nvSpPr>
        <p:spPr>
          <a:xfrm>
            <a:off x="9536566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Rectangle 21"/>
          <p:cNvSpPr/>
          <p:nvPr userDrawn="1"/>
        </p:nvSpPr>
        <p:spPr>
          <a:xfrm>
            <a:off x="10110748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Rectangle 22"/>
          <p:cNvSpPr/>
          <p:nvPr userDrawn="1"/>
        </p:nvSpPr>
        <p:spPr>
          <a:xfrm>
            <a:off x="10684931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Rectangle 23"/>
          <p:cNvSpPr/>
          <p:nvPr userDrawn="1"/>
        </p:nvSpPr>
        <p:spPr>
          <a:xfrm>
            <a:off x="11259113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ectangle 24"/>
          <p:cNvSpPr/>
          <p:nvPr userDrawn="1"/>
        </p:nvSpPr>
        <p:spPr>
          <a:xfrm>
            <a:off x="6668383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ectangle 25"/>
          <p:cNvSpPr/>
          <p:nvPr userDrawn="1"/>
        </p:nvSpPr>
        <p:spPr>
          <a:xfrm>
            <a:off x="7242566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Rectangle 26"/>
          <p:cNvSpPr/>
          <p:nvPr userDrawn="1"/>
        </p:nvSpPr>
        <p:spPr>
          <a:xfrm>
            <a:off x="7816748" y="3924300"/>
            <a:ext cx="544724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27"/>
          <p:cNvSpPr/>
          <p:nvPr userDrawn="1"/>
        </p:nvSpPr>
        <p:spPr>
          <a:xfrm>
            <a:off x="11833295" y="3924300"/>
            <a:ext cx="358705" cy="544724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34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557" y="1114927"/>
            <a:ext cx="5265496" cy="520133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9326" y="1114927"/>
            <a:ext cx="5228724" cy="520133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C03E-F178-417D-8B54-F5AB123494B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1029-E07E-457D-9C81-698C61A775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54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557" y="276894"/>
            <a:ext cx="10598493" cy="66959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557" y="1124454"/>
            <a:ext cx="5233411" cy="452437"/>
          </a:xfrm>
        </p:spPr>
        <p:txBody>
          <a:bodyPr anchor="b"/>
          <a:lstStyle>
            <a:lvl1pPr marL="0" indent="0">
              <a:buNone/>
              <a:defRPr sz="2400" b="0">
                <a:latin typeface="Technika" panose="000005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57" y="1754860"/>
            <a:ext cx="5233411" cy="45613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1305" y="1124454"/>
            <a:ext cx="5236745" cy="452437"/>
          </a:xfrm>
        </p:spPr>
        <p:txBody>
          <a:bodyPr anchor="b"/>
          <a:lstStyle>
            <a:lvl1pPr marL="0" indent="0">
              <a:buNone/>
              <a:defRPr sz="2400" b="0">
                <a:latin typeface="Technika" panose="000005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1305" y="1754860"/>
            <a:ext cx="5236745" cy="45613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C03E-F178-417D-8B54-F5AB123494B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1029-E07E-457D-9C81-698C61A775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92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C03E-F178-417D-8B54-F5AB123494B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1029-E07E-457D-9C81-698C61A775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68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C03E-F178-417D-8B54-F5AB123494B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1029-E07E-457D-9C81-698C61A775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16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9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811" y="2001838"/>
            <a:ext cx="10258925" cy="150812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1811" y="3602038"/>
            <a:ext cx="1025892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7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6"/>
            <a:ext cx="2361064" cy="11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9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02037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 userDrawn="1"/>
        </p:nvGrpSpPr>
        <p:grpSpPr>
          <a:xfrm>
            <a:off x="11426587" y="0"/>
            <a:ext cx="544726" cy="6858000"/>
            <a:chOff x="11426587" y="0"/>
            <a:chExt cx="544726" cy="6858000"/>
          </a:xfrm>
        </p:grpSpPr>
        <p:sp>
          <p:nvSpPr>
            <p:cNvPr id="34" name="Rectangle 33"/>
            <p:cNvSpPr/>
            <p:nvPr userDrawn="1"/>
          </p:nvSpPr>
          <p:spPr>
            <a:xfrm rot="16200000">
              <a:off x="11426589" y="3445093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Rectangle 34"/>
            <p:cNvSpPr/>
            <p:nvPr userDrawn="1"/>
          </p:nvSpPr>
          <p:spPr>
            <a:xfrm rot="16200000">
              <a:off x="11426589" y="2870911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Rectangle 35"/>
            <p:cNvSpPr/>
            <p:nvPr userDrawn="1"/>
          </p:nvSpPr>
          <p:spPr>
            <a:xfrm rot="16200000">
              <a:off x="11426589" y="2296729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Rectangle 36"/>
            <p:cNvSpPr/>
            <p:nvPr userDrawn="1"/>
          </p:nvSpPr>
          <p:spPr>
            <a:xfrm rot="16200000">
              <a:off x="11426589" y="1722547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Rectangle 37"/>
            <p:cNvSpPr/>
            <p:nvPr userDrawn="1"/>
          </p:nvSpPr>
          <p:spPr>
            <a:xfrm rot="16200000">
              <a:off x="11426589" y="1148364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Rectangle 38"/>
            <p:cNvSpPr/>
            <p:nvPr userDrawn="1"/>
          </p:nvSpPr>
          <p:spPr>
            <a:xfrm rot="16200000">
              <a:off x="11426589" y="574182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Rectangle 39"/>
            <p:cNvSpPr/>
            <p:nvPr userDrawn="1"/>
          </p:nvSpPr>
          <p:spPr>
            <a:xfrm rot="16200000">
              <a:off x="11426589" y="6313276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Rectangle 40"/>
            <p:cNvSpPr/>
            <p:nvPr userDrawn="1"/>
          </p:nvSpPr>
          <p:spPr>
            <a:xfrm rot="16200000">
              <a:off x="11426589" y="5739093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Rectangle 41"/>
            <p:cNvSpPr/>
            <p:nvPr userDrawn="1"/>
          </p:nvSpPr>
          <p:spPr>
            <a:xfrm rot="16200000">
              <a:off x="11426589" y="5164911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Rectangle 42"/>
            <p:cNvSpPr/>
            <p:nvPr userDrawn="1"/>
          </p:nvSpPr>
          <p:spPr>
            <a:xfrm rot="16200000">
              <a:off x="11426589" y="0"/>
              <a:ext cx="544724" cy="544724"/>
            </a:xfrm>
            <a:prstGeom prst="rect">
              <a:avLst/>
            </a:prstGeom>
            <a:solidFill>
              <a:srgbClr val="006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4" name="Picture 2" descr="https://www.email.cz/download/i/J_cdaADwWifiayZrAXd9jpkdWor_gYe_4QlhA3zsTzSB0jpv76wY4UUYT-LRJNvubDBn-to/logo_cvut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141387" y="4306652"/>
              <a:ext cx="1114000" cy="54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557" y="1118906"/>
            <a:ext cx="10598493" cy="519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43818" y="6486525"/>
            <a:ext cx="1324232" cy="234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echnika Book" panose="00000400000000000000" pitchFamily="2" charset="-18"/>
              </a:defRPr>
            </a:lvl1pPr>
          </a:lstStyle>
          <a:p>
            <a:fld id="{14D5C03E-F178-417D-8B54-F5AB123494BE}" type="datetimeFigureOut">
              <a:rPr lang="cs-CZ" smtClean="0"/>
              <a:pPr/>
              <a:t>12.06.2018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557" y="6486525"/>
            <a:ext cx="7683843" cy="234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Technika Book" panose="00000400000000000000" pitchFamily="2" charset="-18"/>
              </a:defRPr>
            </a:lvl1pPr>
          </a:lstStyle>
          <a:p>
            <a:endParaRPr lang="cs-CZ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572951" y="6585638"/>
            <a:ext cx="252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426587" y="6592891"/>
            <a:ext cx="544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Technika" panose="00000500000000000000" pitchFamily="2" charset="-18"/>
              </a:rPr>
              <a:t>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6587" y="6316258"/>
            <a:ext cx="544725" cy="276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echnika" panose="00000500000000000000" pitchFamily="2" charset="-18"/>
              </a:defRPr>
            </a:lvl1pPr>
          </a:lstStyle>
          <a:p>
            <a:fld id="{B85D1029-E07E-457D-9C81-698C61A775E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19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Technika" panose="00000500000000000000" pitchFamily="2" charset="-18"/>
          <a:ea typeface="+mj-ea"/>
          <a:cs typeface="+mj-cs"/>
        </a:defRPr>
      </a:lvl1pPr>
    </p:titleStyle>
    <p:bodyStyle>
      <a:lvl1pPr marL="323850" indent="-323850" algn="l" defTabSz="914400" rtl="0" eaLnBrk="1" latinLnBrk="0" hangingPunct="1">
        <a:lnSpc>
          <a:spcPct val="100000"/>
        </a:lnSpc>
        <a:spcBef>
          <a:spcPts val="1000"/>
        </a:spcBef>
        <a:buClr>
          <a:srgbClr val="0070C0"/>
        </a:buClr>
        <a:buSzPct val="120000"/>
        <a:buFont typeface="Wingdings" panose="05000000000000000000" pitchFamily="2" charset="2"/>
        <a:buChar char="§"/>
        <a:defRPr sz="2800" kern="1200" cap="all" baseline="0">
          <a:solidFill>
            <a:schemeClr val="tx1"/>
          </a:solidFill>
          <a:latin typeface="Lato Semibold" panose="020F0502020204030203" pitchFamily="34" charset="0"/>
          <a:ea typeface="Lato Semibold" panose="020F0502020204030203" pitchFamily="34" charset="0"/>
          <a:cs typeface="Lato Semibold" panose="020F0502020204030203" pitchFamily="34" charset="0"/>
        </a:defRPr>
      </a:lvl1pPr>
      <a:lvl2pPr marL="685800" indent="-324000" algn="l" defTabSz="914400" rtl="0" eaLnBrk="1" latinLnBrk="0" hangingPunct="1">
        <a:lnSpc>
          <a:spcPct val="100000"/>
        </a:lnSpc>
        <a:spcBef>
          <a:spcPts val="500"/>
        </a:spcBef>
        <a:buClr>
          <a:srgbClr val="0070C0"/>
        </a:buClr>
        <a:buSzPct val="12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324000" algn="l" defTabSz="914400" rtl="0" eaLnBrk="1" latinLnBrk="0" hangingPunct="1">
        <a:lnSpc>
          <a:spcPct val="100000"/>
        </a:lnSpc>
        <a:spcBef>
          <a:spcPts val="500"/>
        </a:spcBef>
        <a:buClr>
          <a:srgbClr val="0070C0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324000" algn="l" defTabSz="914400" rtl="0" eaLnBrk="1" latinLnBrk="0" hangingPunct="1">
        <a:lnSpc>
          <a:spcPct val="100000"/>
        </a:lnSpc>
        <a:spcBef>
          <a:spcPts val="500"/>
        </a:spcBef>
        <a:buClr>
          <a:srgbClr val="0070C0"/>
        </a:buClr>
        <a:buSzPct val="12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324000" algn="l" defTabSz="914400" rtl="0" eaLnBrk="1" latinLnBrk="0" hangingPunct="1">
        <a:lnSpc>
          <a:spcPct val="100000"/>
        </a:lnSpc>
        <a:spcBef>
          <a:spcPts val="500"/>
        </a:spcBef>
        <a:buClr>
          <a:srgbClr val="0070C0"/>
        </a:buClr>
        <a:buSzPct val="12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klomesta.cz/novinky/pardubice-ukazaly-jak-se-dela-mesto-pro-cyklisty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klomesta.cz/cinnost-mesta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zechtourism.com/" TargetMode="External"/><Relationship Id="rId4" Type="http://schemas.openxmlformats.org/officeDocument/2006/relationships/hyperlink" Target="http://www.kudyznudy.cz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bramesta.c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7" y="2492857"/>
            <a:ext cx="6240894" cy="1508124"/>
          </a:xfrm>
        </p:spPr>
        <p:txBody>
          <a:bodyPr>
            <a:normAutofit/>
          </a:bodyPr>
          <a:lstStyle/>
          <a:p>
            <a:r>
              <a:rPr lang="cs-CZ" dirty="0"/>
              <a:t>Národní </a:t>
            </a:r>
            <a:r>
              <a:rPr lang="cs-CZ" dirty="0" err="1"/>
              <a:t>cyklostrategie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85" y="4168760"/>
            <a:ext cx="10258925" cy="2314209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Ing. Jaroslav </a:t>
            </a:r>
            <a:r>
              <a:rPr lang="cs-CZ" dirty="0" err="1"/>
              <a:t>martinek</a:t>
            </a:r>
            <a:endParaRPr lang="cs-CZ" dirty="0"/>
          </a:p>
          <a:p>
            <a:r>
              <a:rPr lang="cs-CZ" dirty="0"/>
              <a:t>Fakulta dopravní ČVUT v </a:t>
            </a:r>
            <a:r>
              <a:rPr lang="cs-CZ" dirty="0" err="1"/>
              <a:t>praze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BF7CA3-7E82-4DBE-B9C2-689AD58E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51" y="375031"/>
            <a:ext cx="4959001" cy="6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699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2">
            <a:extLst>
              <a:ext uri="{FF2B5EF4-FFF2-40B4-BE49-F238E27FC236}">
                <a16:creationId xmlns:a16="http://schemas.microsoft.com/office/drawing/2014/main" id="{8F85B287-E02B-418D-B402-DEAD39089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4123" y="591653"/>
            <a:ext cx="12048067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dirty="0">
                <a:solidFill>
                  <a:srgbClr val="0070C0"/>
                </a:solidFill>
                <a:latin typeface="Technika" panose="00000500000000000000" pitchFamily="2" charset="-18"/>
              </a:rPr>
              <a:t>Příklad z Olomouckého kraje: a</a:t>
            </a:r>
            <a:r>
              <a:rPr lang="nl-NL" altLang="cs-CZ" dirty="0">
                <a:solidFill>
                  <a:srgbClr val="0070C0"/>
                </a:solidFill>
                <a:latin typeface="Technika" panose="00000500000000000000" pitchFamily="2" charset="-18"/>
              </a:rPr>
              <a:t>ktivní </a:t>
            </a:r>
            <a:r>
              <a:rPr lang="cs-CZ" altLang="cs-CZ" dirty="0">
                <a:solidFill>
                  <a:srgbClr val="0070C0"/>
                </a:solidFill>
                <a:latin typeface="Technika" panose="00000500000000000000" pitchFamily="2" charset="-18"/>
              </a:rPr>
              <a:t>mobilita</a:t>
            </a:r>
            <a:r>
              <a:rPr lang="nl-NL" altLang="cs-CZ" dirty="0">
                <a:solidFill>
                  <a:srgbClr val="0070C0"/>
                </a:solidFill>
                <a:latin typeface="Technika" panose="00000500000000000000" pitchFamily="2" charset="-18"/>
              </a:rPr>
              <a:t>, veřejn</a:t>
            </a:r>
            <a:r>
              <a:rPr lang="cs-CZ" altLang="cs-CZ" dirty="0">
                <a:solidFill>
                  <a:srgbClr val="0070C0"/>
                </a:solidFill>
                <a:latin typeface="Technika" panose="00000500000000000000" pitchFamily="2" charset="-18"/>
              </a:rPr>
              <a:t>ý</a:t>
            </a:r>
            <a:r>
              <a:rPr lang="nl-NL" altLang="cs-CZ" dirty="0">
                <a:solidFill>
                  <a:srgbClr val="0070C0"/>
                </a:solidFill>
                <a:latin typeface="Technika" panose="00000500000000000000" pitchFamily="2" charset="-18"/>
              </a:rPr>
              <a:t> prosto</a:t>
            </a:r>
            <a:r>
              <a:rPr lang="cs-CZ" altLang="cs-CZ" dirty="0">
                <a:solidFill>
                  <a:srgbClr val="0070C0"/>
                </a:solidFill>
                <a:latin typeface="Technika" panose="00000500000000000000" pitchFamily="2" charset="-18"/>
              </a:rPr>
              <a:t>r - silnice I/44: Zábřeh - Rájec</a:t>
            </a:r>
            <a:r>
              <a:rPr lang="nl-NL" altLang="cs-CZ" dirty="0">
                <a:solidFill>
                  <a:srgbClr val="0070C0"/>
                </a:solidFill>
                <a:latin typeface="Technika" panose="00000500000000000000" pitchFamily="2" charset="-18"/>
              </a:rPr>
              <a:t> </a:t>
            </a:r>
            <a:endParaRPr lang="cs-CZ" altLang="cs-CZ" dirty="0">
              <a:solidFill>
                <a:srgbClr val="0070C0"/>
              </a:solidFill>
              <a:latin typeface="Technika" panose="00000500000000000000" pitchFamily="2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D0CF31A-DC67-4E8A-9B33-D05159E0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15" y="1802190"/>
            <a:ext cx="5295936" cy="360447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36C0A27-73C3-4170-90BD-ED6025CFA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5" y="1702219"/>
            <a:ext cx="3574695" cy="267606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A9AE5D-BD36-450B-B2F3-23BA30C97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551" y="4378285"/>
            <a:ext cx="3609409" cy="2611416"/>
          </a:xfrm>
          <a:prstGeom prst="rect">
            <a:avLst/>
          </a:prstGeom>
        </p:spPr>
      </p:pic>
      <p:sp>
        <p:nvSpPr>
          <p:cNvPr id="9" name="TextovéPole 2">
            <a:extLst>
              <a:ext uri="{FF2B5EF4-FFF2-40B4-BE49-F238E27FC236}">
                <a16:creationId xmlns:a16="http://schemas.microsoft.com/office/drawing/2014/main" id="{D2E612DF-FCF6-4791-909F-3EF145131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274" y="5509218"/>
            <a:ext cx="5810912" cy="13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+   Vyřešil se obchvat obce Rájec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Zapomnělo se na to, že při obchvatu se mělo pamatovat i na obyvatele Rájce, kteří by chtěli jet na kole bezpečně do Zábřehu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4C222C1C-E4EB-4754-8400-01490E44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17" y="-26745"/>
            <a:ext cx="10598493" cy="669591"/>
          </a:xfrm>
        </p:spPr>
        <p:txBody>
          <a:bodyPr/>
          <a:lstStyle/>
          <a:p>
            <a:r>
              <a:rPr lang="cs-CZ" dirty="0"/>
              <a:t>Priorita 1 - finance</a:t>
            </a:r>
          </a:p>
        </p:txBody>
      </p:sp>
    </p:spTree>
    <p:extLst>
      <p:ext uri="{BB962C8B-B14F-4D97-AF65-F5344CB8AC3E}">
        <p14:creationId xmlns:p14="http://schemas.microsoft.com/office/powerpoint/2010/main" val="165452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11" name="Zaoblený obdélník 11">
            <a:extLst>
              <a:ext uri="{FF2B5EF4-FFF2-40B4-BE49-F238E27FC236}">
                <a16:creationId xmlns:a16="http://schemas.microsoft.com/office/drawing/2014/main" id="{BE426790-E453-4C44-B4E3-1D96B09B67FF}"/>
              </a:ext>
            </a:extLst>
          </p:cNvPr>
          <p:cNvSpPr/>
          <p:nvPr/>
        </p:nvSpPr>
        <p:spPr>
          <a:xfrm>
            <a:off x="800174" y="1216623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32C9995-1912-4858-9382-3F4CD81DA76F}"/>
              </a:ext>
            </a:extLst>
          </p:cNvPr>
          <p:cNvSpPr/>
          <p:nvPr/>
        </p:nvSpPr>
        <p:spPr>
          <a:xfrm>
            <a:off x="2024136" y="1278535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C653E7F-2FCE-43D9-964E-48C7C23F261B}"/>
              </a:ext>
            </a:extLst>
          </p:cNvPr>
          <p:cNvSpPr/>
          <p:nvPr/>
        </p:nvSpPr>
        <p:spPr>
          <a:xfrm>
            <a:off x="2024136" y="1697635"/>
            <a:ext cx="75834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1.1. Výstavba a údržba cyklistické infrastruktury a komunikací vhodných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 cyklisty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endParaRPr lang="cs-CZ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6AE25FAE-0175-4070-B55A-3BFE170D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73" y="2660983"/>
            <a:ext cx="4882779" cy="36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Kapitola4">
            <a:extLst>
              <a:ext uri="{FF2B5EF4-FFF2-40B4-BE49-F238E27FC236}">
                <a16:creationId xmlns:a16="http://schemas.microsoft.com/office/drawing/2014/main" id="{77E42B21-33F4-4B11-AC2E-C3F90085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0983"/>
            <a:ext cx="4882122" cy="36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02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11" name="Zaoblený obdélník 11">
            <a:extLst>
              <a:ext uri="{FF2B5EF4-FFF2-40B4-BE49-F238E27FC236}">
                <a16:creationId xmlns:a16="http://schemas.microsoft.com/office/drawing/2014/main" id="{BE426790-E453-4C44-B4E3-1D96B09B67FF}"/>
              </a:ext>
            </a:extLst>
          </p:cNvPr>
          <p:cNvSpPr/>
          <p:nvPr/>
        </p:nvSpPr>
        <p:spPr>
          <a:xfrm>
            <a:off x="800174" y="1216623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32C9995-1912-4858-9382-3F4CD81DA76F}"/>
              </a:ext>
            </a:extLst>
          </p:cNvPr>
          <p:cNvSpPr/>
          <p:nvPr/>
        </p:nvSpPr>
        <p:spPr>
          <a:xfrm>
            <a:off x="2024136" y="1278535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C653E7F-2FCE-43D9-964E-48C7C23F261B}"/>
              </a:ext>
            </a:extLst>
          </p:cNvPr>
          <p:cNvSpPr/>
          <p:nvPr/>
        </p:nvSpPr>
        <p:spPr>
          <a:xfrm>
            <a:off x="2024136" y="1697635"/>
            <a:ext cx="75834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1.1. Výstavba a údržba cyklistické infrastruktury a komunikací vhodných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 cyklisty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endParaRPr lang="cs-CZ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graphicFrame>
        <p:nvGraphicFramePr>
          <p:cNvPr id="8" name="Objekt 3">
            <a:extLst>
              <a:ext uri="{FF2B5EF4-FFF2-40B4-BE49-F238E27FC236}">
                <a16:creationId xmlns:a16="http://schemas.microsoft.com/office/drawing/2014/main" id="{18C6C88D-8861-442F-A5E0-2A7BDCF9ED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239396"/>
              </p:ext>
            </p:extLst>
          </p:nvPr>
        </p:nvGraphicFramePr>
        <p:xfrm>
          <a:off x="469557" y="2753805"/>
          <a:ext cx="5762730" cy="336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4" imgW="43891200" imgH="25603200" progId="Unknown">
                  <p:embed/>
                </p:oleObj>
              </mc:Choice>
              <mc:Fallback>
                <p:oleObj r:id="rId4" imgW="43891200" imgH="25603200" progId="Unknown">
                  <p:embed/>
                  <p:pic>
                    <p:nvPicPr>
                      <p:cNvPr id="15367" name="Objekt 3">
                        <a:extLst>
                          <a:ext uri="{FF2B5EF4-FFF2-40B4-BE49-F238E27FC236}">
                            <a16:creationId xmlns:a16="http://schemas.microsoft.com/office/drawing/2014/main" id="{0D2F5AF4-A13F-4FAC-B21E-6B1E66886D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57" y="2753805"/>
                        <a:ext cx="5762730" cy="33638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4">
            <a:extLst>
              <a:ext uri="{FF2B5EF4-FFF2-40B4-BE49-F238E27FC236}">
                <a16:creationId xmlns:a16="http://schemas.microsoft.com/office/drawing/2014/main" id="{5C033426-C52C-4C1F-A218-5A3CB0290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64" y="2634100"/>
            <a:ext cx="4562475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97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9" name="Zaoblený obdélník 11">
            <a:extLst>
              <a:ext uri="{FF2B5EF4-FFF2-40B4-BE49-F238E27FC236}">
                <a16:creationId xmlns:a16="http://schemas.microsoft.com/office/drawing/2014/main" id="{FA31E4E7-007F-425B-A009-2256277CD858}"/>
              </a:ext>
            </a:extLst>
          </p:cNvPr>
          <p:cNvSpPr/>
          <p:nvPr/>
        </p:nvSpPr>
        <p:spPr>
          <a:xfrm>
            <a:off x="691117" y="1417958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D1786B1-AD2A-4359-B6A4-AEE618C77E18}"/>
              </a:ext>
            </a:extLst>
          </p:cNvPr>
          <p:cNvSpPr/>
          <p:nvPr/>
        </p:nvSpPr>
        <p:spPr>
          <a:xfrm>
            <a:off x="1915079" y="1479870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9AC7377-A954-4006-B9FA-8ACDE9BB2D18}"/>
              </a:ext>
            </a:extLst>
          </p:cNvPr>
          <p:cNvSpPr/>
          <p:nvPr/>
        </p:nvSpPr>
        <p:spPr>
          <a:xfrm>
            <a:off x="1915079" y="2133920"/>
            <a:ext cx="5318125" cy="341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1.2.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Využívat stávajících cest i pro potřeby cyklistů</a:t>
            </a:r>
            <a:endParaRPr lang="cs-CZ" dirty="0">
              <a:solidFill>
                <a:schemeClr val="accent2">
                  <a:lumMod val="50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7" name="Obdélník 3">
            <a:extLst>
              <a:ext uri="{FF2B5EF4-FFF2-40B4-BE49-F238E27FC236}">
                <a16:creationId xmlns:a16="http://schemas.microsoft.com/office/drawing/2014/main" id="{F62C7CDC-0B44-4FAD-BED8-44E28A003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17" y="3157612"/>
            <a:ext cx="86042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OPUŠTĚNÁ DRÁŽNÍ TĚLESA -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Využívat drážních těles po rušených železničních tratích pro vybudování cyklistických stezek. </a:t>
            </a: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ŘÍČNÍ STEZKY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Podporovat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vedení cyklistické infrastruktury podél vodních toků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zejména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na protipovodňových hrázích. </a:t>
            </a: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POLNÍ A LESNÍ CESTY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Využívat pozemkových úprav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lesních cest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 vedení cyklotras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 výstavby nové cyklistické infrastruktury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 </a:t>
            </a: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defRPr/>
            </a:pPr>
            <a:endParaRPr lang="cs-CZ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2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9" name="Zaoblený obdélník 11">
            <a:extLst>
              <a:ext uri="{FF2B5EF4-FFF2-40B4-BE49-F238E27FC236}">
                <a16:creationId xmlns:a16="http://schemas.microsoft.com/office/drawing/2014/main" id="{FA31E4E7-007F-425B-A009-2256277CD858}"/>
              </a:ext>
            </a:extLst>
          </p:cNvPr>
          <p:cNvSpPr/>
          <p:nvPr/>
        </p:nvSpPr>
        <p:spPr>
          <a:xfrm>
            <a:off x="691117" y="1417958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D1786B1-AD2A-4359-B6A4-AEE618C77E18}"/>
              </a:ext>
            </a:extLst>
          </p:cNvPr>
          <p:cNvSpPr/>
          <p:nvPr/>
        </p:nvSpPr>
        <p:spPr>
          <a:xfrm>
            <a:off x="1915079" y="1479870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9AC7377-A954-4006-B9FA-8ACDE9BB2D18}"/>
              </a:ext>
            </a:extLst>
          </p:cNvPr>
          <p:cNvSpPr/>
          <p:nvPr/>
        </p:nvSpPr>
        <p:spPr>
          <a:xfrm>
            <a:off x="1915079" y="2133920"/>
            <a:ext cx="5318125" cy="341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1.2.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Využívat stávajících cest i pro potřeby cyklistů</a:t>
            </a:r>
            <a:endParaRPr lang="cs-CZ" dirty="0">
              <a:solidFill>
                <a:schemeClr val="accent2">
                  <a:lumMod val="50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3879AD6B-0CFB-4F30-8B44-15D23089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17" y="2802494"/>
            <a:ext cx="4962883" cy="354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3">
            <a:extLst>
              <a:ext uri="{FF2B5EF4-FFF2-40B4-BE49-F238E27FC236}">
                <a16:creationId xmlns:a16="http://schemas.microsoft.com/office/drawing/2014/main" id="{1E9B622D-FF95-4DA5-A625-FB606092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70885"/>
            <a:ext cx="4692242" cy="347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786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7" name="Zaoblený obdélník 11">
            <a:extLst>
              <a:ext uri="{FF2B5EF4-FFF2-40B4-BE49-F238E27FC236}">
                <a16:creationId xmlns:a16="http://schemas.microsoft.com/office/drawing/2014/main" id="{AEB31CD8-145A-4575-809C-1269973C4909}"/>
              </a:ext>
            </a:extLst>
          </p:cNvPr>
          <p:cNvSpPr/>
          <p:nvPr/>
        </p:nvSpPr>
        <p:spPr>
          <a:xfrm>
            <a:off x="556892" y="1443125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F5C444E-E87B-454E-B050-B5915AB7CC3D}"/>
              </a:ext>
            </a:extLst>
          </p:cNvPr>
          <p:cNvSpPr/>
          <p:nvPr/>
        </p:nvSpPr>
        <p:spPr>
          <a:xfrm>
            <a:off x="1780854" y="1505037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8E25CD7-4227-4890-9127-26F0FA7E301D}"/>
              </a:ext>
            </a:extLst>
          </p:cNvPr>
          <p:cNvSpPr/>
          <p:nvPr/>
        </p:nvSpPr>
        <p:spPr>
          <a:xfrm>
            <a:off x="1780854" y="2159087"/>
            <a:ext cx="70707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1.3.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Podpora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výstavby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sítě dálkových cyklotras ČR a tras EuroVelo </a:t>
            </a: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2" name="Obdélník 3">
            <a:extLst>
              <a:ext uri="{FF2B5EF4-FFF2-40B4-BE49-F238E27FC236}">
                <a16:creationId xmlns:a16="http://schemas.microsoft.com/office/drawing/2014/main" id="{DB3C21FC-F976-4694-AC11-2ABB6E2F8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92" y="3004218"/>
            <a:ext cx="86042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VÝSTAVBA PROBLEMATICKÝCH ÚSEKŮ 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– V návaznosti na síť TEN a postupně realizovat úseky cyklostezek a komunikací vhodných cyklisty na páteřní síti </a:t>
            </a:r>
            <a:r>
              <a:rPr lang="cs-CZ" altLang="cs-CZ" sz="1800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EuroVelo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 dálkových cyklotras ČR.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cs-CZ" altLang="cs-CZ" sz="1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ZNAČENÍ EUROVELO a PŘEZNAČENÍ DÁLKOVÉ SÍTĚ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Vyznačit síť </a:t>
            </a:r>
            <a:r>
              <a:rPr lang="cs-CZ" altLang="cs-CZ" sz="1800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EuroVelo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tras přes ČR a zajistit správcovství a údržby značení této sítě cyklotras. Přeznačit ve spolupráci s kraji dálkovou síť cyklotras ČR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cs-CZ" altLang="cs-CZ" sz="1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ÚZEMNĚ ANALYTICKÉ PODKLADY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– Zapracovat vedení tras do územně analytických podkladů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59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7" name="Zaoblený obdélník 11">
            <a:extLst>
              <a:ext uri="{FF2B5EF4-FFF2-40B4-BE49-F238E27FC236}">
                <a16:creationId xmlns:a16="http://schemas.microsoft.com/office/drawing/2014/main" id="{AEB31CD8-145A-4575-809C-1269973C4909}"/>
              </a:ext>
            </a:extLst>
          </p:cNvPr>
          <p:cNvSpPr/>
          <p:nvPr/>
        </p:nvSpPr>
        <p:spPr>
          <a:xfrm>
            <a:off x="556892" y="1443125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F5C444E-E87B-454E-B050-B5915AB7CC3D}"/>
              </a:ext>
            </a:extLst>
          </p:cNvPr>
          <p:cNvSpPr/>
          <p:nvPr/>
        </p:nvSpPr>
        <p:spPr>
          <a:xfrm>
            <a:off x="1780854" y="1505037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8E25CD7-4227-4890-9127-26F0FA7E301D}"/>
              </a:ext>
            </a:extLst>
          </p:cNvPr>
          <p:cNvSpPr/>
          <p:nvPr/>
        </p:nvSpPr>
        <p:spPr>
          <a:xfrm>
            <a:off x="1780854" y="2159087"/>
            <a:ext cx="70707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1.3.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Podpora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výstavby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sítě dálkových cyklotras ČR a tras EuroVelo </a:t>
            </a: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9" name="Obrázek 3">
            <a:extLst>
              <a:ext uri="{FF2B5EF4-FFF2-40B4-BE49-F238E27FC236}">
                <a16:creationId xmlns:a16="http://schemas.microsoft.com/office/drawing/2014/main" id="{1E714C9F-4658-463B-9890-320D43EB5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4" y="3049878"/>
            <a:ext cx="5066725" cy="314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mapa_ev3">
            <a:extLst>
              <a:ext uri="{FF2B5EF4-FFF2-40B4-BE49-F238E27FC236}">
                <a16:creationId xmlns:a16="http://schemas.microsoft.com/office/drawing/2014/main" id="{2A327C04-6C3F-4439-BBE6-9D6E926A7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90" y="3049878"/>
            <a:ext cx="4883569" cy="294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218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7" name="Zaoblený obdélník 11">
            <a:extLst>
              <a:ext uri="{FF2B5EF4-FFF2-40B4-BE49-F238E27FC236}">
                <a16:creationId xmlns:a16="http://schemas.microsoft.com/office/drawing/2014/main" id="{AEB31CD8-145A-4575-809C-1269973C4909}"/>
              </a:ext>
            </a:extLst>
          </p:cNvPr>
          <p:cNvSpPr/>
          <p:nvPr/>
        </p:nvSpPr>
        <p:spPr>
          <a:xfrm>
            <a:off x="556892" y="1443125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F5C444E-E87B-454E-B050-B5915AB7CC3D}"/>
              </a:ext>
            </a:extLst>
          </p:cNvPr>
          <p:cNvSpPr/>
          <p:nvPr/>
        </p:nvSpPr>
        <p:spPr>
          <a:xfrm>
            <a:off x="1780854" y="1505037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8E25CD7-4227-4890-9127-26F0FA7E301D}"/>
              </a:ext>
            </a:extLst>
          </p:cNvPr>
          <p:cNvSpPr/>
          <p:nvPr/>
        </p:nvSpPr>
        <p:spPr>
          <a:xfrm>
            <a:off x="1780854" y="2159087"/>
            <a:ext cx="9249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1.3.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Podpora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výstavby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sítě dálkových cyklotras ČR a tras EuroVelo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– ZE STRANY KRAJŮ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12" name="Obrázek 11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E1A1FEC8-0065-4445-B145-3066DD0E2F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1" y="2611612"/>
            <a:ext cx="2594426" cy="42131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F5B9F46-1960-469B-B9B6-9BE553ADB91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37" y="3055217"/>
            <a:ext cx="4032685" cy="298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B007132-179C-4CC9-BEBE-54FF088512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692" y="3363985"/>
            <a:ext cx="4032685" cy="2670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713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2 – BEZPEČNOST A LEGISLATIVA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C449FAF-3EDE-4070-A779-CAEF36CB959E}"/>
              </a:ext>
            </a:extLst>
          </p:cNvPr>
          <p:cNvSpPr/>
          <p:nvPr/>
        </p:nvSpPr>
        <p:spPr>
          <a:xfrm>
            <a:off x="1698282" y="1375463"/>
            <a:ext cx="6750050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 ZVYŠOVÁNÍ BEZPEČNOSTI CYKLISTICKÉ DOPRAVY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E05FE09-25A2-41DA-A7A3-10C125A2DF19}"/>
              </a:ext>
            </a:extLst>
          </p:cNvPr>
          <p:cNvSpPr/>
          <p:nvPr/>
        </p:nvSpPr>
        <p:spPr>
          <a:xfrm>
            <a:off x="1698282" y="1880288"/>
            <a:ext cx="6557963" cy="631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2.1.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Prevence, aneb realizace vzdělávacích, komunikačních a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osvětových témat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5" name="Zaoblený obdélník 14">
            <a:extLst>
              <a:ext uri="{FF2B5EF4-FFF2-40B4-BE49-F238E27FC236}">
                <a16:creationId xmlns:a16="http://schemas.microsoft.com/office/drawing/2014/main" id="{9F8F6063-C971-49B5-88E4-7875C14050F9}"/>
              </a:ext>
            </a:extLst>
          </p:cNvPr>
          <p:cNvSpPr/>
          <p:nvPr/>
        </p:nvSpPr>
        <p:spPr>
          <a:xfrm>
            <a:off x="469557" y="1408801"/>
            <a:ext cx="1095375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2" descr="--data--web--aktuality--dv-fraus-01">
            <a:extLst>
              <a:ext uri="{FF2B5EF4-FFF2-40B4-BE49-F238E27FC236}">
                <a16:creationId xmlns:a16="http://schemas.microsoft.com/office/drawing/2014/main" id="{1983B4F8-2F03-4FB4-926D-3475902C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75" y="2610538"/>
            <a:ext cx="28194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3DF6BAF8-4D49-42E0-B2B6-B006780D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88" y="2289456"/>
            <a:ext cx="4574823" cy="429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367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2 – BEZPEČNOST A LEGISLATIVA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9C716EA-BE18-4ADB-97E8-AC87B8AA75B4}"/>
              </a:ext>
            </a:extLst>
          </p:cNvPr>
          <p:cNvSpPr/>
          <p:nvPr/>
        </p:nvSpPr>
        <p:spPr>
          <a:xfrm>
            <a:off x="1780854" y="1284827"/>
            <a:ext cx="6750050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 ZVYŠOVÁNÍ BEZPEČNOSTI CYKLISTICKÉ DOPRAVY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135E5F9-6A94-4EC5-9192-F942082D1B4D}"/>
              </a:ext>
            </a:extLst>
          </p:cNvPr>
          <p:cNvSpPr/>
          <p:nvPr/>
        </p:nvSpPr>
        <p:spPr>
          <a:xfrm>
            <a:off x="1780854" y="1789652"/>
            <a:ext cx="7891463" cy="631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2.2.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Kontrola, aneb realizace preventivně bezpečnostních akcí spojených s 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monitoringem nehodovostí cyklistů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1" name="Zaoblený obdélník 14">
            <a:extLst>
              <a:ext uri="{FF2B5EF4-FFF2-40B4-BE49-F238E27FC236}">
                <a16:creationId xmlns:a16="http://schemas.microsoft.com/office/drawing/2014/main" id="{405D1DD1-563F-4DB1-AA02-B695375C823C}"/>
              </a:ext>
            </a:extLst>
          </p:cNvPr>
          <p:cNvSpPr/>
          <p:nvPr/>
        </p:nvSpPr>
        <p:spPr>
          <a:xfrm>
            <a:off x="552129" y="1318165"/>
            <a:ext cx="1095375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Graf 1">
            <a:extLst>
              <a:ext uri="{FF2B5EF4-FFF2-40B4-BE49-F238E27FC236}">
                <a16:creationId xmlns:a16="http://schemas.microsoft.com/office/drawing/2014/main" id="{B0FEAD81-91DC-4BF8-8856-4C796F38ED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54" y="2799011"/>
            <a:ext cx="6965950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951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A2F17-086D-401F-B991-51F98524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cyklostrategie</a:t>
            </a:r>
            <a:endParaRPr lang="cs-CZ" dirty="0"/>
          </a:p>
        </p:txBody>
      </p:sp>
      <p:sp>
        <p:nvSpPr>
          <p:cNvPr id="5" name="Obdélník 1">
            <a:extLst>
              <a:ext uri="{FF2B5EF4-FFF2-40B4-BE49-F238E27FC236}">
                <a16:creationId xmlns:a16="http://schemas.microsoft.com/office/drawing/2014/main" id="{BC55007D-FB58-4F88-A72B-31D871DBA9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9557" y="1907472"/>
            <a:ext cx="10598493" cy="415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</a:rPr>
              <a:t>PRÁVNÍ NÁSTROJE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endParaRPr lang="cs-CZ" altLang="cs-CZ" sz="1800" b="1" dirty="0">
              <a:solidFill>
                <a:srgbClr val="19194D"/>
              </a:solidFill>
              <a:latin typeface="Lato Semibold" panose="020F0502020204030203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</a:rPr>
              <a:t>EKONOMICKÉ NÁSTROJE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endParaRPr lang="cs-CZ" altLang="cs-CZ" sz="1800" b="1" dirty="0">
              <a:solidFill>
                <a:srgbClr val="19194D"/>
              </a:solidFill>
              <a:latin typeface="Lato Semibold" panose="020F0502020204030203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Lato Semibold" panose="020F0502020204030203" pitchFamily="34" charset="0"/>
              </a:rPr>
              <a:t>ORGANIZAČNÍ NÁSTROJE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endParaRPr lang="cs-CZ" altLang="cs-CZ" sz="1800" b="1" dirty="0">
              <a:solidFill>
                <a:srgbClr val="19194D"/>
              </a:solidFill>
              <a:latin typeface="Lato Semibold" panose="020F0502020204030203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</a:rPr>
              <a:t>MARKETINGOVÉ, INFORMAČNÍ A PUBLIKAČNÍ NÁSTROJE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endParaRPr lang="cs-CZ" altLang="cs-CZ" sz="1800" b="1" dirty="0">
              <a:solidFill>
                <a:srgbClr val="19194D"/>
              </a:solidFill>
              <a:latin typeface="Lato Semibold" panose="020F0502020204030203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</a:rPr>
              <a:t>+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endParaRPr lang="cs-CZ" altLang="cs-CZ" sz="1800" b="1" dirty="0">
              <a:solidFill>
                <a:srgbClr val="19194D"/>
              </a:solidFill>
              <a:latin typeface="Lato Semibold" panose="020F0502020204030203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</a:rPr>
              <a:t>MONITORING (INDIKÁTORY)</a:t>
            </a:r>
            <a:endParaRPr lang="cs-CZ" altLang="cs-CZ" sz="1800" dirty="0">
              <a:solidFill>
                <a:srgbClr val="19194D"/>
              </a:solidFill>
              <a:latin typeface="Lato Semibold" panose="020F0502020204030203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endParaRPr lang="cs-CZ" altLang="cs-CZ" sz="1800" dirty="0">
              <a:solidFill>
                <a:srgbClr val="19194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50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62637"/>
            <a:ext cx="10598493" cy="669591"/>
          </a:xfrm>
        </p:spPr>
        <p:txBody>
          <a:bodyPr/>
          <a:lstStyle/>
          <a:p>
            <a:r>
              <a:rPr lang="cs-CZ" dirty="0"/>
              <a:t>Priorita 2 – BEZPEČNOST A LEGISLATIVA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9C716EA-BE18-4ADB-97E8-AC87B8AA75B4}"/>
              </a:ext>
            </a:extLst>
          </p:cNvPr>
          <p:cNvSpPr/>
          <p:nvPr/>
        </p:nvSpPr>
        <p:spPr>
          <a:xfrm>
            <a:off x="1780854" y="764709"/>
            <a:ext cx="6750050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 ZVYŠOVÁNÍ BEZPEČNOSTI CYKLISTICKÉ DOPRAVY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135E5F9-6A94-4EC5-9192-F942082D1B4D}"/>
              </a:ext>
            </a:extLst>
          </p:cNvPr>
          <p:cNvSpPr/>
          <p:nvPr/>
        </p:nvSpPr>
        <p:spPr>
          <a:xfrm>
            <a:off x="1780854" y="1286312"/>
            <a:ext cx="6878806" cy="632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2.3.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legislativních opatření s ohledem na bezpečnost a 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plynulost cyklistické dopravy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1" name="Zaoblený obdélník 14">
            <a:extLst>
              <a:ext uri="{FF2B5EF4-FFF2-40B4-BE49-F238E27FC236}">
                <a16:creationId xmlns:a16="http://schemas.microsoft.com/office/drawing/2014/main" id="{405D1DD1-563F-4DB1-AA02-B695375C823C}"/>
              </a:ext>
            </a:extLst>
          </p:cNvPr>
          <p:cNvSpPr/>
          <p:nvPr/>
        </p:nvSpPr>
        <p:spPr>
          <a:xfrm>
            <a:off x="552129" y="798047"/>
            <a:ext cx="1095375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1E90FD0-08A2-4B2C-A280-251D73C3C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95" y="4593089"/>
            <a:ext cx="14446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Z-Litovel_KS-2013_IMG_2073-rev">
            <a:extLst>
              <a:ext uri="{FF2B5EF4-FFF2-40B4-BE49-F238E27FC236}">
                <a16:creationId xmlns:a16="http://schemas.microsoft.com/office/drawing/2014/main" id="{FE2242C9-AFDF-4330-9388-D1DBB283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20" y="4518477"/>
            <a:ext cx="3359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C527C11-B368-4DC7-8797-AA37A04C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70" y="2041977"/>
            <a:ext cx="17748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DCA0FC14-FA33-4774-8D6C-2F49EF65C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95" y="2041977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27E43975-0BA9-4BA9-98E6-495E76E8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33" y="2041977"/>
            <a:ext cx="237490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76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62637"/>
            <a:ext cx="10598493" cy="669591"/>
          </a:xfrm>
        </p:spPr>
        <p:txBody>
          <a:bodyPr/>
          <a:lstStyle/>
          <a:p>
            <a:r>
              <a:rPr lang="cs-CZ" dirty="0"/>
              <a:t>Priorita 2 – BEZPEČNOST A LEGISLATIVA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9C716EA-BE18-4ADB-97E8-AC87B8AA75B4}"/>
              </a:ext>
            </a:extLst>
          </p:cNvPr>
          <p:cNvSpPr/>
          <p:nvPr/>
        </p:nvSpPr>
        <p:spPr>
          <a:xfrm>
            <a:off x="1780854" y="764709"/>
            <a:ext cx="6750050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 ZVYŠOVÁNÍ BEZPEČNOSTI CYKLISTICKÉ DOPRAVY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135E5F9-6A94-4EC5-9192-F942082D1B4D}"/>
              </a:ext>
            </a:extLst>
          </p:cNvPr>
          <p:cNvSpPr/>
          <p:nvPr/>
        </p:nvSpPr>
        <p:spPr>
          <a:xfrm>
            <a:off x="1780854" y="1286312"/>
            <a:ext cx="6878806" cy="632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2.3.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legislativních opatření s ohledem na bezpečnost a 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plynulost cyklistické dopravy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1" name="Zaoblený obdélník 14">
            <a:extLst>
              <a:ext uri="{FF2B5EF4-FFF2-40B4-BE49-F238E27FC236}">
                <a16:creationId xmlns:a16="http://schemas.microsoft.com/office/drawing/2014/main" id="{405D1DD1-563F-4DB1-AA02-B695375C823C}"/>
              </a:ext>
            </a:extLst>
          </p:cNvPr>
          <p:cNvSpPr/>
          <p:nvPr/>
        </p:nvSpPr>
        <p:spPr>
          <a:xfrm>
            <a:off x="552129" y="798047"/>
            <a:ext cx="1095375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bdélník 2">
            <a:extLst>
              <a:ext uri="{FF2B5EF4-FFF2-40B4-BE49-F238E27FC236}">
                <a16:creationId xmlns:a16="http://schemas.microsoft.com/office/drawing/2014/main" id="{B3959AFF-DE7C-4127-804C-507FAF284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29" y="2826628"/>
            <a:ext cx="4464050" cy="326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Pět let se pracovalo na legislativních změnách, pak se je podařilo schválit a najednou města se bojí je uplatňovat v praxi. Je třeba proto dělat osvětu, aby se odborníkům a veřejnosti vysvětlili dané legislativní změny.</a:t>
            </a:r>
          </a:p>
          <a:p>
            <a:pPr>
              <a:lnSpc>
                <a:spcPct val="150000"/>
              </a:lnSpc>
            </a:pPr>
            <a:endParaRPr lang="cs-CZ" altLang="cs-CZ" sz="2000" dirty="0">
              <a:latin typeface="Myriad Pro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Obrázek 3" descr="Obsah obrázku silnice, exteriér, směr, scéna&#10;&#10;Popis vygenerován s velmi vysokou mírou spolehlivosti">
            <a:extLst>
              <a:ext uri="{FF2B5EF4-FFF2-40B4-BE49-F238E27FC236}">
                <a16:creationId xmlns:a16="http://schemas.microsoft.com/office/drawing/2014/main" id="{560C74C9-958A-4F59-8AB0-6BB09AE9F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76" y="2299581"/>
            <a:ext cx="5801786" cy="397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344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00AF8404-7786-4188-9D9D-32CDA3FD8E62}"/>
              </a:ext>
            </a:extLst>
          </p:cNvPr>
          <p:cNvSpPr/>
          <p:nvPr/>
        </p:nvSpPr>
        <p:spPr>
          <a:xfrm>
            <a:off x="621209" y="1332196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81D26C5-4AC7-44F9-920C-044FC0E09297}"/>
              </a:ext>
            </a:extLst>
          </p:cNvPr>
          <p:cNvSpPr/>
          <p:nvPr/>
        </p:nvSpPr>
        <p:spPr>
          <a:xfrm>
            <a:off x="2138190" y="1332196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FD0CEA-C352-47A3-808F-1856F53E0653}"/>
              </a:ext>
            </a:extLst>
          </p:cNvPr>
          <p:cNvSpPr/>
          <p:nvPr/>
        </p:nvSpPr>
        <p:spPr>
          <a:xfrm>
            <a:off x="2138190" y="1851464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3.1. Zvyšování povědomí o nástrojích ovlivňující podporu cyklistické dopravy</a:t>
            </a:r>
          </a:p>
        </p:txBody>
      </p:sp>
      <p:sp>
        <p:nvSpPr>
          <p:cNvPr id="6" name="Obdélník 3">
            <a:extLst>
              <a:ext uri="{FF2B5EF4-FFF2-40B4-BE49-F238E27FC236}">
                <a16:creationId xmlns:a16="http://schemas.microsoft.com/office/drawing/2014/main" id="{6ACEA5EB-E0CD-4262-843A-AC3F55D85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08" y="2817848"/>
            <a:ext cx="930296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VÝUKOVÝ PROGRAM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</a:t>
            </a:r>
            <a:r>
              <a:rPr 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ovat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vzdělávací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program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školení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exkurze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 další doprovodn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é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akc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 s tématikou cyklistické dopravy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pod jednotným názvem „Cyklistick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á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akademie“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</a:t>
            </a: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PORADENSKÝ SERVIS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Poskytn</a:t>
            </a:r>
            <a:r>
              <a:rPr 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out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městům metodickou a konzultační činnost (poradenský servis) v oblasti cyklistické dopravy, včetně místních šetření a účasti na strategických jednáních souvisejících s rozvojem cyklistické dopravy, speciálně zaměřená na města, která se přihlásila k Uherskohradišťské chartě.</a:t>
            </a: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METODIKY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Vytvořit metodické (učební) materiály, tzv. „</a:t>
            </a:r>
            <a:r>
              <a:rPr 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fact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sheets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“ s klíčovými tématy podpory cyklodopravy.</a:t>
            </a:r>
          </a:p>
          <a:p>
            <a:pPr>
              <a:defRPr/>
            </a:pPr>
            <a:endParaRPr lang="cs-CZ" dirty="0">
              <a:latin typeface="Arial" charset="0"/>
              <a:cs typeface="Arial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D3D13E6-B73C-4D38-8DB9-71EFF06CAD08}"/>
              </a:ext>
            </a:extLst>
          </p:cNvPr>
          <p:cNvSpPr txBox="1">
            <a:spLocks/>
          </p:cNvSpPr>
          <p:nvPr/>
        </p:nvSpPr>
        <p:spPr>
          <a:xfrm>
            <a:off x="469557" y="272362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2902587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9582E4A-4836-4425-8EB7-CC19C1CB312F}"/>
              </a:ext>
            </a:extLst>
          </p:cNvPr>
          <p:cNvSpPr/>
          <p:nvPr/>
        </p:nvSpPr>
        <p:spPr>
          <a:xfrm>
            <a:off x="4727576" y="6308726"/>
            <a:ext cx="13684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8675" name="Titel 1">
            <a:extLst>
              <a:ext uri="{FF2B5EF4-FFF2-40B4-BE49-F238E27FC236}">
                <a16:creationId xmlns:a16="http://schemas.microsoft.com/office/drawing/2014/main" id="{E4B60114-795C-4854-804A-8ABF9EFB1111}"/>
              </a:ext>
            </a:extLst>
          </p:cNvPr>
          <p:cNvSpPr txBox="1">
            <a:spLocks/>
          </p:cNvSpPr>
          <p:nvPr/>
        </p:nvSpPr>
        <p:spPr bwMode="auto">
          <a:xfrm>
            <a:off x="327171" y="4611820"/>
            <a:ext cx="242441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Cyklistická akademie je svým způsobem podkladem pro porozumění plánování udržitelné městské mobility </a:t>
            </a:r>
            <a:r>
              <a:rPr lang="en-GB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(SUMP)</a:t>
            </a:r>
            <a:endParaRPr lang="cs-CZ" altLang="cs-CZ" sz="1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3200" dirty="0"/>
          </a:p>
        </p:txBody>
      </p:sp>
      <p:pic>
        <p:nvPicPr>
          <p:cNvPr id="28676" name="Obrázek 5">
            <a:extLst>
              <a:ext uri="{FF2B5EF4-FFF2-40B4-BE49-F238E27FC236}">
                <a16:creationId xmlns:a16="http://schemas.microsoft.com/office/drawing/2014/main" id="{C565D223-ACAA-4465-B004-6220D22C7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25" y="2482218"/>
            <a:ext cx="8024887" cy="382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FBFA1EE-815E-45D5-AD64-291C16438A60}"/>
              </a:ext>
            </a:extLst>
          </p:cNvPr>
          <p:cNvSpPr txBox="1">
            <a:spLocks/>
          </p:cNvSpPr>
          <p:nvPr/>
        </p:nvSpPr>
        <p:spPr>
          <a:xfrm>
            <a:off x="394056" y="148634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  <p:sp>
        <p:nvSpPr>
          <p:cNvPr id="6" name="Zaoblený obdélník 7">
            <a:extLst>
              <a:ext uri="{FF2B5EF4-FFF2-40B4-BE49-F238E27FC236}">
                <a16:creationId xmlns:a16="http://schemas.microsoft.com/office/drawing/2014/main" id="{577470C8-4794-4F22-BA36-3652885FD908}"/>
              </a:ext>
            </a:extLst>
          </p:cNvPr>
          <p:cNvSpPr/>
          <p:nvPr/>
        </p:nvSpPr>
        <p:spPr>
          <a:xfrm>
            <a:off x="565480" y="944060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228BB01-2417-4758-86E8-6B6D75A1A4B1}"/>
              </a:ext>
            </a:extLst>
          </p:cNvPr>
          <p:cNvSpPr/>
          <p:nvPr/>
        </p:nvSpPr>
        <p:spPr>
          <a:xfrm>
            <a:off x="2082461" y="944060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3B46E04-18F9-48AD-9391-31866F6A6503}"/>
              </a:ext>
            </a:extLst>
          </p:cNvPr>
          <p:cNvSpPr/>
          <p:nvPr/>
        </p:nvSpPr>
        <p:spPr>
          <a:xfrm>
            <a:off x="2082461" y="1463328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3.1. Zvyšování povědomí o nástrojích ovlivňující podporu cyklistické dopravy</a:t>
            </a:r>
          </a:p>
        </p:txBody>
      </p:sp>
    </p:spTree>
    <p:extLst>
      <p:ext uri="{BB962C8B-B14F-4D97-AF65-F5344CB8AC3E}">
        <p14:creationId xmlns:p14="http://schemas.microsoft.com/office/powerpoint/2010/main" val="3660417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Obrázek 2">
            <a:extLst>
              <a:ext uri="{FF2B5EF4-FFF2-40B4-BE49-F238E27FC236}">
                <a16:creationId xmlns:a16="http://schemas.microsoft.com/office/drawing/2014/main" id="{438276FC-6490-4068-B086-C87ADA176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20" y="2233541"/>
            <a:ext cx="6597022" cy="431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Obdélník 4">
            <a:extLst>
              <a:ext uri="{FF2B5EF4-FFF2-40B4-BE49-F238E27FC236}">
                <a16:creationId xmlns:a16="http://schemas.microsoft.com/office/drawing/2014/main" id="{E4B109FB-4258-4355-BDE7-8700C1F95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56" y="3930286"/>
            <a:ext cx="32719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>
                <a:latin typeface="Arial" panose="020B0604020202020204" pitchFamily="34" charset="0"/>
                <a:hlinkClick r:id="rId3"/>
              </a:rPr>
              <a:t>http://www.cyklomesta.cz/novinky/pardubice-ukazaly-jak-se-dela-mesto-pro-cyklisty/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544F939-89C1-4E21-904C-093EE838C7DD}"/>
              </a:ext>
            </a:extLst>
          </p:cNvPr>
          <p:cNvSpPr txBox="1">
            <a:spLocks/>
          </p:cNvSpPr>
          <p:nvPr/>
        </p:nvSpPr>
        <p:spPr>
          <a:xfrm>
            <a:off x="394056" y="148634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B0DE1654-1BE6-4A90-9B1D-99899B654487}"/>
              </a:ext>
            </a:extLst>
          </p:cNvPr>
          <p:cNvSpPr/>
          <p:nvPr/>
        </p:nvSpPr>
        <p:spPr>
          <a:xfrm>
            <a:off x="565480" y="1170303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24FB63A-EFB9-49FB-8D02-347A1C4BDCA9}"/>
              </a:ext>
            </a:extLst>
          </p:cNvPr>
          <p:cNvSpPr/>
          <p:nvPr/>
        </p:nvSpPr>
        <p:spPr>
          <a:xfrm>
            <a:off x="2082461" y="1170303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3EA123F-A2FE-4E49-AE34-0589380CAEE6}"/>
              </a:ext>
            </a:extLst>
          </p:cNvPr>
          <p:cNvSpPr/>
          <p:nvPr/>
        </p:nvSpPr>
        <p:spPr>
          <a:xfrm>
            <a:off x="2082461" y="1689571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3.1. Zvyšování povědomí o nástrojích ovlivňující podporu cyklistické dopravy</a:t>
            </a:r>
          </a:p>
        </p:txBody>
      </p:sp>
    </p:spTree>
    <p:extLst>
      <p:ext uri="{BB962C8B-B14F-4D97-AF65-F5344CB8AC3E}">
        <p14:creationId xmlns:p14="http://schemas.microsoft.com/office/powerpoint/2010/main" val="1267125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1EDF743-8FCE-4349-940B-EE799BC70A61}"/>
              </a:ext>
            </a:extLst>
          </p:cNvPr>
          <p:cNvSpPr/>
          <p:nvPr/>
        </p:nvSpPr>
        <p:spPr>
          <a:xfrm>
            <a:off x="4727576" y="6308726"/>
            <a:ext cx="13684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30723" name="Titel 1">
            <a:extLst>
              <a:ext uri="{FF2B5EF4-FFF2-40B4-BE49-F238E27FC236}">
                <a16:creationId xmlns:a16="http://schemas.microsoft.com/office/drawing/2014/main" id="{EE024DBE-985A-403A-A045-05F2BDBEE644}"/>
              </a:ext>
            </a:extLst>
          </p:cNvPr>
          <p:cNvSpPr txBox="1">
            <a:spLocks/>
          </p:cNvSpPr>
          <p:nvPr/>
        </p:nvSpPr>
        <p:spPr bwMode="auto">
          <a:xfrm>
            <a:off x="3105122" y="2520952"/>
            <a:ext cx="81327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Cyklistická akademie: KNIHOVNY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3200" dirty="0"/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CC29F0D4-5A2D-403F-8B33-01B31527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6" y="2852739"/>
            <a:ext cx="50593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feld 4">
            <a:extLst>
              <a:ext uri="{FF2B5EF4-FFF2-40B4-BE49-F238E27FC236}">
                <a16:creationId xmlns:a16="http://schemas.microsoft.com/office/drawing/2014/main" id="{7F80156F-D23A-4A48-A4A1-78E18977F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76" y="6373814"/>
            <a:ext cx="220186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 Narrow" panose="020B0606020202030204" pitchFamily="34" charset="0"/>
              </a:rPr>
              <a:t>www.cyklodoprava.cz</a:t>
            </a:r>
            <a:endParaRPr lang="de-DE" altLang="cs-CZ" sz="1800">
              <a:latin typeface="Arial Narrow" panose="020B0606020202030204" pitchFamily="34" charset="0"/>
            </a:endParaRPr>
          </a:p>
        </p:txBody>
      </p:sp>
      <p:pic>
        <p:nvPicPr>
          <p:cNvPr id="30726" name="Picture 4">
            <a:extLst>
              <a:ext uri="{FF2B5EF4-FFF2-40B4-BE49-F238E27FC236}">
                <a16:creationId xmlns:a16="http://schemas.microsoft.com/office/drawing/2014/main" id="{8CAD7282-7838-459C-9B45-CA55A23D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63" y="2449585"/>
            <a:ext cx="3551012" cy="43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567DF663-14BD-4149-9587-1A52A549AEF6}"/>
              </a:ext>
            </a:extLst>
          </p:cNvPr>
          <p:cNvSpPr txBox="1">
            <a:spLocks/>
          </p:cNvSpPr>
          <p:nvPr/>
        </p:nvSpPr>
        <p:spPr>
          <a:xfrm>
            <a:off x="394056" y="-27535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  <p:sp>
        <p:nvSpPr>
          <p:cNvPr id="10" name="Zaoblený obdélník 7">
            <a:extLst>
              <a:ext uri="{FF2B5EF4-FFF2-40B4-BE49-F238E27FC236}">
                <a16:creationId xmlns:a16="http://schemas.microsoft.com/office/drawing/2014/main" id="{354D0C3B-BFF5-4F64-A763-8A4185479B18}"/>
              </a:ext>
            </a:extLst>
          </p:cNvPr>
          <p:cNvSpPr/>
          <p:nvPr/>
        </p:nvSpPr>
        <p:spPr>
          <a:xfrm>
            <a:off x="565480" y="994134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2FC743A-E236-428D-B939-A6240ADF9DE2}"/>
              </a:ext>
            </a:extLst>
          </p:cNvPr>
          <p:cNvSpPr/>
          <p:nvPr/>
        </p:nvSpPr>
        <p:spPr>
          <a:xfrm>
            <a:off x="2082461" y="994134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CD91103-2BDA-4EB6-B639-7E5F24B5C051}"/>
              </a:ext>
            </a:extLst>
          </p:cNvPr>
          <p:cNvSpPr/>
          <p:nvPr/>
        </p:nvSpPr>
        <p:spPr>
          <a:xfrm>
            <a:off x="2082461" y="1513402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3.1. Zvyšování povědomí o nástrojích ovlivňující podporu cyklistické dopravy</a:t>
            </a:r>
          </a:p>
        </p:txBody>
      </p:sp>
    </p:spTree>
    <p:extLst>
      <p:ext uri="{BB962C8B-B14F-4D97-AF65-F5344CB8AC3E}">
        <p14:creationId xmlns:p14="http://schemas.microsoft.com/office/powerpoint/2010/main" val="2947771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16504290-6DE9-46D0-BE9B-9D2CAC17D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17" y="5962713"/>
            <a:ext cx="8507413" cy="1143000"/>
          </a:xfrm>
        </p:spPr>
        <p:txBody>
          <a:bodyPr>
            <a:normAutofit/>
          </a:bodyPr>
          <a:lstStyle/>
          <a:p>
            <a:r>
              <a:rPr lang="cs-CZ" altLang="cs-CZ" sz="1600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Cyklostrategie</a:t>
            </a:r>
            <a:r>
              <a:rPr lang="cs-CZ" altLang="cs-CZ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pro města „Nepopsaný list papíru“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494FD3F3-9F71-4F52-8615-E75211EF4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24" y="2367159"/>
            <a:ext cx="2815983" cy="382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Obdélník 2">
            <a:extLst>
              <a:ext uri="{FF2B5EF4-FFF2-40B4-BE49-F238E27FC236}">
                <a16:creationId xmlns:a16="http://schemas.microsoft.com/office/drawing/2014/main" id="{E5E5822D-8EA3-4396-8BE0-7D28A6AAC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067" y="6307164"/>
            <a:ext cx="4391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hlinkClick r:id="rId3"/>
              </a:rPr>
              <a:t>http://www.cyklomesta.cz/cinnost-mesta/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3377B61A-44BE-4ACD-B1AF-BABCAB2C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21" y="2327712"/>
            <a:ext cx="2933592" cy="38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F2EA19E4-D745-4482-BE2B-C2FB6D2E1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76" y="2423516"/>
            <a:ext cx="2465387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aoblený obdélník 7">
            <a:extLst>
              <a:ext uri="{FF2B5EF4-FFF2-40B4-BE49-F238E27FC236}">
                <a16:creationId xmlns:a16="http://schemas.microsoft.com/office/drawing/2014/main" id="{DB32FCA6-0490-4EB2-A8A5-EB997FA284A3}"/>
              </a:ext>
            </a:extLst>
          </p:cNvPr>
          <p:cNvSpPr/>
          <p:nvPr/>
        </p:nvSpPr>
        <p:spPr>
          <a:xfrm>
            <a:off x="668032" y="956656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DA23FB5-127D-4D79-9599-8E4F28F8B7A5}"/>
              </a:ext>
            </a:extLst>
          </p:cNvPr>
          <p:cNvSpPr/>
          <p:nvPr/>
        </p:nvSpPr>
        <p:spPr>
          <a:xfrm>
            <a:off x="2185013" y="956656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26F0E87-F486-44C9-96A4-000C008B9991}"/>
              </a:ext>
            </a:extLst>
          </p:cNvPr>
          <p:cNvSpPr/>
          <p:nvPr/>
        </p:nvSpPr>
        <p:spPr>
          <a:xfrm>
            <a:off x="2185013" y="1475924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3.1. Zvyšování povědomí o nástrojích ovlivňující podporu cyklistické dopravy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34FB8D5A-9817-4BCE-9F50-368B500410AB}"/>
              </a:ext>
            </a:extLst>
          </p:cNvPr>
          <p:cNvSpPr txBox="1">
            <a:spLocks/>
          </p:cNvSpPr>
          <p:nvPr/>
        </p:nvSpPr>
        <p:spPr>
          <a:xfrm>
            <a:off x="582067" y="117746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3258975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0056EF5-4124-4441-9625-EFCC6C4D0FF1}"/>
              </a:ext>
            </a:extLst>
          </p:cNvPr>
          <p:cNvSpPr/>
          <p:nvPr/>
        </p:nvSpPr>
        <p:spPr>
          <a:xfrm>
            <a:off x="4727576" y="6308726"/>
            <a:ext cx="13684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31747" name="Titel 1">
            <a:extLst>
              <a:ext uri="{FF2B5EF4-FFF2-40B4-BE49-F238E27FC236}">
                <a16:creationId xmlns:a16="http://schemas.microsoft.com/office/drawing/2014/main" id="{53FCACFF-616F-4413-864B-B319FD874FA2}"/>
              </a:ext>
            </a:extLst>
          </p:cNvPr>
          <p:cNvSpPr txBox="1">
            <a:spLocks/>
          </p:cNvSpPr>
          <p:nvPr/>
        </p:nvSpPr>
        <p:spPr bwMode="auto">
          <a:xfrm>
            <a:off x="3896750" y="2660888"/>
            <a:ext cx="813276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Vývoj webu  www.cyklokonference.cz</a:t>
            </a:r>
            <a:endParaRPr lang="cs-CZ" altLang="cs-CZ" sz="3200" dirty="0"/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3200" dirty="0"/>
          </a:p>
        </p:txBody>
      </p:sp>
      <p:pic>
        <p:nvPicPr>
          <p:cNvPr id="31749" name="Picture 10">
            <a:extLst>
              <a:ext uri="{FF2B5EF4-FFF2-40B4-BE49-F238E27FC236}">
                <a16:creationId xmlns:a16="http://schemas.microsoft.com/office/drawing/2014/main" id="{584399AB-763D-4E65-AF95-308AE1ED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6" y="2439324"/>
            <a:ext cx="40386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>
            <a:extLst>
              <a:ext uri="{FF2B5EF4-FFF2-40B4-BE49-F238E27FC236}">
                <a16:creationId xmlns:a16="http://schemas.microsoft.com/office/drawing/2014/main" id="{9DA98BB3-4A85-4738-B7E0-4085E0E2A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312" y="2985673"/>
            <a:ext cx="5757862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aoblený obdélník 7">
            <a:extLst>
              <a:ext uri="{FF2B5EF4-FFF2-40B4-BE49-F238E27FC236}">
                <a16:creationId xmlns:a16="http://schemas.microsoft.com/office/drawing/2014/main" id="{91B1BDF9-EA6F-4C8A-819F-B6165CE19630}"/>
              </a:ext>
            </a:extLst>
          </p:cNvPr>
          <p:cNvSpPr/>
          <p:nvPr/>
        </p:nvSpPr>
        <p:spPr>
          <a:xfrm>
            <a:off x="668032" y="956656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9ED6CE7-9E1B-4AEF-872A-C6AEF0EFE1FC}"/>
              </a:ext>
            </a:extLst>
          </p:cNvPr>
          <p:cNvSpPr/>
          <p:nvPr/>
        </p:nvSpPr>
        <p:spPr>
          <a:xfrm>
            <a:off x="2185013" y="956656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452F4EA-EE1B-4ECF-82A0-1B4E23ADA197}"/>
              </a:ext>
            </a:extLst>
          </p:cNvPr>
          <p:cNvSpPr/>
          <p:nvPr/>
        </p:nvSpPr>
        <p:spPr>
          <a:xfrm>
            <a:off x="2185013" y="1475924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3.1. Zvyšování povědomí o nástrojích ovlivňující podporu cyklistické dopravy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0E5A8C62-A370-40BF-A4D0-579AD44684E4}"/>
              </a:ext>
            </a:extLst>
          </p:cNvPr>
          <p:cNvSpPr txBox="1">
            <a:spLocks/>
          </p:cNvSpPr>
          <p:nvPr/>
        </p:nvSpPr>
        <p:spPr>
          <a:xfrm>
            <a:off x="565480" y="184565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3738082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537" y="4232007"/>
            <a:ext cx="10258925" cy="150812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PRIORITA 3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AKADEMIE MĚSTSKÉ MOBILITY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V ROCE 2018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9323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">
            <a:extLst>
              <a:ext uri="{FF2B5EF4-FFF2-40B4-BE49-F238E27FC236}">
                <a16:creationId xmlns:a16="http://schemas.microsoft.com/office/drawing/2014/main" id="{24779911-1CF5-4589-8DF1-5751177CF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0" y="686789"/>
            <a:ext cx="1204806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cs-CZ" altLang="cs-CZ" sz="1800" dirty="0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Rozvíjet webový portál akademie městské mobility</a:t>
            </a:r>
            <a:endParaRPr lang="cs-CZ" sz="1800" dirty="0">
              <a:solidFill>
                <a:srgbClr val="00648B"/>
              </a:solidFill>
              <a:latin typeface="Technika" panose="00000500000000000000" pitchFamily="2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F8B6F27-615B-4E54-8012-68E95A1B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02" y="1067757"/>
            <a:ext cx="7413648" cy="5247073"/>
          </a:xfrm>
          <a:prstGeom prst="rect">
            <a:avLst/>
          </a:prstGeom>
        </p:spPr>
      </p:pic>
      <p:sp>
        <p:nvSpPr>
          <p:cNvPr id="6" name="TextovéPole 2">
            <a:extLst>
              <a:ext uri="{FF2B5EF4-FFF2-40B4-BE49-F238E27FC236}">
                <a16:creationId xmlns:a16="http://schemas.microsoft.com/office/drawing/2014/main" id="{92557E1D-C072-406F-9677-0DD2C7CA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138" y="6314830"/>
            <a:ext cx="4931507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Odkaz: http://www.dobramesta.cz</a:t>
            </a:r>
            <a:endParaRPr lang="cs-CZ" sz="2000" b="1" dirty="0">
              <a:solidFill>
                <a:srgbClr val="00648B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0D6CA97-A40E-4E00-95C9-C551C40C9A1D}"/>
              </a:ext>
            </a:extLst>
          </p:cNvPr>
          <p:cNvSpPr txBox="1">
            <a:spLocks/>
          </p:cNvSpPr>
          <p:nvPr/>
        </p:nvSpPr>
        <p:spPr>
          <a:xfrm>
            <a:off x="573869" y="100675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85375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A2F17-086D-401F-B991-51F98524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Cyklostrategie</a:t>
            </a:r>
            <a:r>
              <a:rPr lang="cs-CZ" dirty="0"/>
              <a:t> – organizační nástroje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5CC642F-C04E-4C4C-A366-986012E774E0}"/>
              </a:ext>
            </a:extLst>
          </p:cNvPr>
          <p:cNvSpPr txBox="1">
            <a:spLocks/>
          </p:cNvSpPr>
          <p:nvPr/>
        </p:nvSpPr>
        <p:spPr bwMode="auto">
          <a:xfrm>
            <a:off x="747261" y="1319971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Národní úroveň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národní </a:t>
            </a:r>
            <a:r>
              <a:rPr lang="cs-CZ" alt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cyklokoordninátor</a:t>
            </a:r>
            <a:endParaRPr lang="cs-CZ" alt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meziresortní pracovní skupina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8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Krajská úroveň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krajský </a:t>
            </a:r>
            <a:r>
              <a:rPr lang="cs-CZ" alt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cyklokoordinátor</a:t>
            </a:r>
            <a:endParaRPr lang="cs-CZ" alt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pracovní skupina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8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Místní úroveň + </a:t>
            </a:r>
            <a:r>
              <a:rPr lang="cs-CZ" altLang="cs-CZ" b="1" dirty="0">
                <a:solidFill>
                  <a:srgbClr val="FF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Asociace měst pro cyklisty (cíl 3.3.)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městský </a:t>
            </a:r>
            <a:r>
              <a:rPr lang="cs-CZ" alt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cyklokoordinátor</a:t>
            </a:r>
            <a:endParaRPr lang="cs-CZ" alt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pracovní skupina</a:t>
            </a:r>
          </a:p>
        </p:txBody>
      </p:sp>
    </p:spTree>
    <p:extLst>
      <p:ext uri="{BB962C8B-B14F-4D97-AF65-F5344CB8AC3E}">
        <p14:creationId xmlns:p14="http://schemas.microsoft.com/office/powerpoint/2010/main" val="519497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">
            <a:extLst>
              <a:ext uri="{FF2B5EF4-FFF2-40B4-BE49-F238E27FC236}">
                <a16:creationId xmlns:a16="http://schemas.microsoft.com/office/drawing/2014/main" id="{24779911-1CF5-4589-8DF1-5751177CF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393" y="669268"/>
            <a:ext cx="1204806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cs-CZ" altLang="cs-CZ" sz="1800" dirty="0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Vést společný brainstorming</a:t>
            </a:r>
            <a:endParaRPr lang="cs-CZ" sz="1800" dirty="0">
              <a:latin typeface="Technika" panose="00000500000000000000" pitchFamily="2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3D72B06-FE88-4932-AB15-0AC6E68D9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776" y="1556400"/>
            <a:ext cx="5903384" cy="258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Plán udržitelné městské mobility (PUMM) se ve městech realizuje už nějakou dobu. Probíhají semináře, workshopy, konference Přesto se stále potkáváme s otázkou: "</a:t>
            </a:r>
            <a:r>
              <a:rPr lang="cs-CZ" altLang="cs-CZ" sz="2000" i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co to vlastně je ten Plán udržitelné městské mobility?" </a:t>
            </a:r>
            <a:r>
              <a:rPr lang="cs-CZ" altLang="cs-CZ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nebo ještě hůře:</a:t>
            </a:r>
            <a:r>
              <a:rPr lang="cs-CZ" altLang="cs-CZ" sz="2000" i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"on to stejně nikdo nebereme u nás vážně".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i="1" dirty="0">
              <a:solidFill>
                <a:srgbClr val="2A79BD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2A79B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Cílem je vzdělávat v této oblasti</a:t>
            </a:r>
          </a:p>
        </p:txBody>
      </p:sp>
      <p:pic>
        <p:nvPicPr>
          <p:cNvPr id="17412" name="Obrázek 5">
            <a:extLst>
              <a:ext uri="{FF2B5EF4-FFF2-40B4-BE49-F238E27FC236}">
                <a16:creationId xmlns:a16="http://schemas.microsoft.com/office/drawing/2014/main" id="{7A607BD1-92A3-421F-96FB-71E10B29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99" y="1380231"/>
            <a:ext cx="38735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2">
            <a:extLst>
              <a:ext uri="{FF2B5EF4-FFF2-40B4-BE49-F238E27FC236}">
                <a16:creationId xmlns:a16="http://schemas.microsoft.com/office/drawing/2014/main" id="{7FD42368-51A5-4C6C-B94C-8FAC4675D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776" y="5250025"/>
            <a:ext cx="5290362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Odkaz: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http://www.dobramesta.cz/aktivni-obcan</a:t>
            </a:r>
            <a:endParaRPr lang="cs-CZ" sz="2000" b="1" dirty="0">
              <a:solidFill>
                <a:srgbClr val="00648B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408E1B98-E45D-4EE7-9B26-8EFB5B408CCB}"/>
              </a:ext>
            </a:extLst>
          </p:cNvPr>
          <p:cNvSpPr txBox="1">
            <a:spLocks/>
          </p:cNvSpPr>
          <p:nvPr/>
        </p:nvSpPr>
        <p:spPr>
          <a:xfrm>
            <a:off x="939393" y="90957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407573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">
            <a:extLst>
              <a:ext uri="{FF2B5EF4-FFF2-40B4-BE49-F238E27FC236}">
                <a16:creationId xmlns:a16="http://schemas.microsoft.com/office/drawing/2014/main" id="{24779911-1CF5-4589-8DF1-5751177CF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0" y="792393"/>
            <a:ext cx="1204806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1800" dirty="0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S partnery připravit společná setkání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4F18DA5-AC9B-4653-AFF4-E154F5C0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7" y="2596453"/>
            <a:ext cx="5673738" cy="2701780"/>
          </a:xfrm>
          <a:prstGeom prst="rect">
            <a:avLst/>
          </a:prstGeom>
        </p:spPr>
      </p:pic>
      <p:pic>
        <p:nvPicPr>
          <p:cNvPr id="5" name="Obrázek 4" descr="Obsah obrázku strom, exteriér, obloha, tráva&#10;&#10;Popis vygenerován s velmi vysokou mírou spolehlivosti">
            <a:extLst>
              <a:ext uri="{FF2B5EF4-FFF2-40B4-BE49-F238E27FC236}">
                <a16:creationId xmlns:a16="http://schemas.microsoft.com/office/drawing/2014/main" id="{066497CF-6DA4-43E2-9094-84F8BFDF0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49" y="2156602"/>
            <a:ext cx="5539880" cy="3384867"/>
          </a:xfrm>
          <a:prstGeom prst="rect">
            <a:avLst/>
          </a:prstGeom>
        </p:spPr>
      </p:pic>
      <p:sp>
        <p:nvSpPr>
          <p:cNvPr id="7" name="TextovéPole 2">
            <a:extLst>
              <a:ext uri="{FF2B5EF4-FFF2-40B4-BE49-F238E27FC236}">
                <a16:creationId xmlns:a16="http://schemas.microsoft.com/office/drawing/2014/main" id="{B2A372CD-5A45-4494-A43C-F4993F1B8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25" y="1559767"/>
            <a:ext cx="4792327" cy="104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Soustředění koordinátorů městské mobility a lidí, kteří rozumí dané problematice</a:t>
            </a:r>
            <a:endParaRPr lang="cs-CZ" sz="2000" b="1" dirty="0">
              <a:solidFill>
                <a:srgbClr val="00648B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8" name="TextovéPole 2">
            <a:extLst>
              <a:ext uri="{FF2B5EF4-FFF2-40B4-BE49-F238E27FC236}">
                <a16:creationId xmlns:a16="http://schemas.microsoft.com/office/drawing/2014/main" id="{B894CE0D-AF94-4D10-8A68-F79FFFD81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25" y="5588791"/>
            <a:ext cx="4792327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 err="1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Javoříčko</a:t>
            </a:r>
            <a:endParaRPr lang="cs-CZ" altLang="cs-CZ" sz="2000" b="1" dirty="0">
              <a:solidFill>
                <a:srgbClr val="00648B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25. – 26. 9. 2018</a:t>
            </a:r>
          </a:p>
        </p:txBody>
      </p:sp>
      <p:sp>
        <p:nvSpPr>
          <p:cNvPr id="9" name="TextovéPole 2">
            <a:extLst>
              <a:ext uri="{FF2B5EF4-FFF2-40B4-BE49-F238E27FC236}">
                <a16:creationId xmlns:a16="http://schemas.microsoft.com/office/drawing/2014/main" id="{F7B712FC-35FB-4467-8E11-F3F72EAB3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160" y="1218224"/>
            <a:ext cx="4792327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Konference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Akademie městské mobility</a:t>
            </a:r>
          </a:p>
        </p:txBody>
      </p:sp>
      <p:sp>
        <p:nvSpPr>
          <p:cNvPr id="10" name="TextovéPole 2">
            <a:extLst>
              <a:ext uri="{FF2B5EF4-FFF2-40B4-BE49-F238E27FC236}">
                <a16:creationId xmlns:a16="http://schemas.microsoft.com/office/drawing/2014/main" id="{BC6F8662-B08E-492D-B95F-978C9E745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160" y="5741191"/>
            <a:ext cx="4792327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Třebíč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 – 5. 10. 2018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367A1A0-4951-48D8-9970-4684A3871318}"/>
              </a:ext>
            </a:extLst>
          </p:cNvPr>
          <p:cNvSpPr txBox="1">
            <a:spLocks/>
          </p:cNvSpPr>
          <p:nvPr/>
        </p:nvSpPr>
        <p:spPr>
          <a:xfrm>
            <a:off x="565480" y="184565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520133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">
            <a:extLst>
              <a:ext uri="{FF2B5EF4-FFF2-40B4-BE49-F238E27FC236}">
                <a16:creationId xmlns:a16="http://schemas.microsoft.com/office/drawing/2014/main" id="{24779911-1CF5-4589-8DF1-5751177CF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05" y="529014"/>
            <a:ext cx="1204806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cs-CZ" sz="1800" dirty="0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Spolupracovat se zahraničním </a:t>
            </a:r>
            <a:endParaRPr lang="cs-CZ" sz="1800" dirty="0">
              <a:solidFill>
                <a:srgbClr val="00648B"/>
              </a:solidFill>
              <a:latin typeface="Technika" panose="00000500000000000000" pitchFamily="2" charset="-18"/>
            </a:endParaRPr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92557E1D-C072-406F-9677-0DD2C7CA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138" y="6314830"/>
            <a:ext cx="4931507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Odkaz: http://www.en.dobramesta.cz</a:t>
            </a:r>
            <a:endParaRPr lang="cs-CZ" sz="2000" b="1" dirty="0">
              <a:solidFill>
                <a:srgbClr val="00648B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C8E984-DC58-4F38-8A23-195299DA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87" y="906500"/>
            <a:ext cx="10198564" cy="540833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A61204CF-A7DF-4403-A6DC-4B8B45CE4166}"/>
              </a:ext>
            </a:extLst>
          </p:cNvPr>
          <p:cNvSpPr txBox="1">
            <a:spLocks/>
          </p:cNvSpPr>
          <p:nvPr/>
        </p:nvSpPr>
        <p:spPr>
          <a:xfrm>
            <a:off x="565480" y="7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3209634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3">
            <a:extLst>
              <a:ext uri="{FF2B5EF4-FFF2-40B4-BE49-F238E27FC236}">
                <a16:creationId xmlns:a16="http://schemas.microsoft.com/office/drawing/2014/main" id="{B1BE611D-A047-4939-8329-C0E8A52B2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17" y="2588616"/>
            <a:ext cx="929637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KOMUNIKAČNÍ PLÁN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Ve spolupráci s městy naplňovat Komunikační plán Cyklostrategie.</a:t>
            </a: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AKTIVITY MŽP A MZ.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Pokračovat v realizaci stávajících aktivit resortů MŽP a MZ: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Koordinovat na území ČR propagační akci EU, Evropský týden mobility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 v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yužívat dotační program „Národní program zdraví – projekty podpory zdraví“ (NPZ - PPZ)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případně využívat další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dotační možnosti.</a:t>
            </a: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VÝZKUM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-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Podporovat realizaci aplikovaných výzkumných projektů s cyklistickou tématikou. Začlenit výzkum do procesu podpory cyklistické dopravy, provádět přenos zahraničních poznatků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zavést vhodná opatření do praxe. </a:t>
            </a: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defRPr/>
            </a:pPr>
            <a:endParaRPr lang="cs-CZ" dirty="0">
              <a:latin typeface="Arial" charset="0"/>
              <a:cs typeface="Arial" charset="0"/>
            </a:endParaRPr>
          </a:p>
        </p:txBody>
      </p:sp>
      <p:sp>
        <p:nvSpPr>
          <p:cNvPr id="7" name="Zaoblený obdélník 7">
            <a:extLst>
              <a:ext uri="{FF2B5EF4-FFF2-40B4-BE49-F238E27FC236}">
                <a16:creationId xmlns:a16="http://schemas.microsoft.com/office/drawing/2014/main" id="{F58EA534-9065-4C18-9067-0F4706C912E9}"/>
              </a:ext>
            </a:extLst>
          </p:cNvPr>
          <p:cNvSpPr/>
          <p:nvPr/>
        </p:nvSpPr>
        <p:spPr>
          <a:xfrm>
            <a:off x="668032" y="956656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9244C59-3567-48B7-887C-0AD7034DDC14}"/>
              </a:ext>
            </a:extLst>
          </p:cNvPr>
          <p:cNvSpPr/>
          <p:nvPr/>
        </p:nvSpPr>
        <p:spPr>
          <a:xfrm>
            <a:off x="2185013" y="956656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B6C1B6C-D530-4ACB-9A96-27B2094E9CAE}"/>
              </a:ext>
            </a:extLst>
          </p:cNvPr>
          <p:cNvSpPr/>
          <p:nvPr/>
        </p:nvSpPr>
        <p:spPr>
          <a:xfrm>
            <a:off x="2185013" y="1475924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3.2. Zefektivnění propagace cyklistické dopravy 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F5B1D67E-E461-48A1-8240-5CBB75EEC8C4}"/>
              </a:ext>
            </a:extLst>
          </p:cNvPr>
          <p:cNvSpPr txBox="1">
            <a:spLocks/>
          </p:cNvSpPr>
          <p:nvPr/>
        </p:nvSpPr>
        <p:spPr>
          <a:xfrm>
            <a:off x="565480" y="184565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105898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2">
            <a:extLst>
              <a:ext uri="{FF2B5EF4-FFF2-40B4-BE49-F238E27FC236}">
                <a16:creationId xmlns:a16="http://schemas.microsoft.com/office/drawing/2014/main" id="{E97160E6-2A17-495C-9D74-6541DE34D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6213" y="872610"/>
            <a:ext cx="1204806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cs-CZ" altLang="cs-CZ" sz="1800" dirty="0" err="1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Mastercard</a:t>
            </a:r>
            <a:r>
              <a:rPr lang="cs-CZ" altLang="cs-CZ" sz="1800" dirty="0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 a Asociace měst pro cyklisty, za odborné pomoci FD ČVUT v Praze, rozjíždí kampaň</a:t>
            </a:r>
            <a:endParaRPr lang="cs-CZ" sz="1800" dirty="0">
              <a:solidFill>
                <a:srgbClr val="00648B"/>
              </a:solidFill>
              <a:latin typeface="Technika" panose="00000500000000000000" pitchFamily="2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83D745-2EBC-43B8-BA9E-FC137164F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22" y="2437100"/>
            <a:ext cx="10314598" cy="36399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E1A052-2AE3-4E01-82BA-50AD08A69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73" y="1270892"/>
            <a:ext cx="7775453" cy="967977"/>
          </a:xfrm>
          <a:prstGeom prst="rect">
            <a:avLst/>
          </a:prstGeom>
        </p:spPr>
      </p:pic>
      <p:sp>
        <p:nvSpPr>
          <p:cNvPr id="9" name="TextovéPole 2">
            <a:extLst>
              <a:ext uri="{FF2B5EF4-FFF2-40B4-BE49-F238E27FC236}">
                <a16:creationId xmlns:a16="http://schemas.microsoft.com/office/drawing/2014/main" id="{CFFAFE8E-210D-47B8-95F8-F6F63D4BD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308" y="6119344"/>
            <a:ext cx="7680812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Odkaz: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http://www.dobramesta.cz/aktuality/674/kampan-citychangers</a:t>
            </a:r>
            <a:endParaRPr lang="cs-CZ" sz="2000" b="1" dirty="0">
              <a:solidFill>
                <a:srgbClr val="00648B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CE2CF50C-CB04-477F-AA58-59C6B764FA86}"/>
              </a:ext>
            </a:extLst>
          </p:cNvPr>
          <p:cNvSpPr txBox="1">
            <a:spLocks/>
          </p:cNvSpPr>
          <p:nvPr/>
        </p:nvSpPr>
        <p:spPr>
          <a:xfrm>
            <a:off x="565480" y="184565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1726866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2" descr="Obsah obrázku elektronika, snímek obrazovky&#10;&#10;Popis vygenerován s vysokou mírou spolehlivosti">
            <a:extLst>
              <a:ext uri="{FF2B5EF4-FFF2-40B4-BE49-F238E27FC236}">
                <a16:creationId xmlns:a16="http://schemas.microsoft.com/office/drawing/2014/main" id="{F421F879-0903-4B99-9651-548B1BF2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4" y="1630063"/>
            <a:ext cx="10416521" cy="53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>
            <a:extLst>
              <a:ext uri="{FF2B5EF4-FFF2-40B4-BE49-F238E27FC236}">
                <a16:creationId xmlns:a16="http://schemas.microsoft.com/office/drawing/2014/main" id="{CAEAE4FF-2D71-4DC3-96D8-FC0C2CD11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0" y="854156"/>
            <a:ext cx="12048067" cy="6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1800" dirty="0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Spolupráce s partnery MD, SFDI, Asociací měst pro cyklisty a další členy platformy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1800" dirty="0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na propagaci dílčích aktivit na veletrzích</a:t>
            </a:r>
            <a:endParaRPr lang="cs-CZ" sz="1800" dirty="0">
              <a:solidFill>
                <a:srgbClr val="00648B"/>
              </a:solidFill>
              <a:latin typeface="Technika" panose="00000500000000000000" pitchFamily="2" charset="-18"/>
            </a:endParaRPr>
          </a:p>
        </p:txBody>
      </p:sp>
      <p:sp>
        <p:nvSpPr>
          <p:cNvPr id="4" name="TextovéPole 2">
            <a:extLst>
              <a:ext uri="{FF2B5EF4-FFF2-40B4-BE49-F238E27FC236}">
                <a16:creationId xmlns:a16="http://schemas.microsoft.com/office/drawing/2014/main" id="{31BFFE84-D57B-4B8D-A2AE-2F595D409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969" y="6211623"/>
            <a:ext cx="7680812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Příklad: stánek na veletrhu </a:t>
            </a:r>
            <a:r>
              <a:rPr lang="cs-CZ" altLang="cs-CZ" sz="2000" b="1" dirty="0" err="1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For</a:t>
            </a: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cs-CZ" altLang="cs-CZ" sz="2000" b="1" dirty="0" err="1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Bikes</a:t>
            </a: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( 6. – 8. 4. 2018)</a:t>
            </a:r>
            <a:endParaRPr lang="cs-CZ" sz="2000" b="1" dirty="0">
              <a:solidFill>
                <a:srgbClr val="00648B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946507D-9B1B-4EEA-BA27-B0D3A53FE9D7}"/>
              </a:ext>
            </a:extLst>
          </p:cNvPr>
          <p:cNvSpPr txBox="1">
            <a:spLocks/>
          </p:cNvSpPr>
          <p:nvPr/>
        </p:nvSpPr>
        <p:spPr>
          <a:xfrm>
            <a:off x="565480" y="184565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1221240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8F0CE5B6-4E79-41A7-B367-304391D1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30" y="1590644"/>
            <a:ext cx="6431657" cy="45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2">
            <a:extLst>
              <a:ext uri="{FF2B5EF4-FFF2-40B4-BE49-F238E27FC236}">
                <a16:creationId xmlns:a16="http://schemas.microsoft.com/office/drawing/2014/main" id="{076FEE3E-FFF8-4B3B-AEE9-3CE6A013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02" y="5841712"/>
            <a:ext cx="1955302" cy="87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Obdélník 10">
            <a:extLst>
              <a:ext uri="{FF2B5EF4-FFF2-40B4-BE49-F238E27FC236}">
                <a16:creationId xmlns:a16="http://schemas.microsoft.com/office/drawing/2014/main" id="{7A9334D0-EA87-42F5-9951-A042A6A4D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7" y="5939367"/>
            <a:ext cx="14182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chemeClr val="bg1"/>
                </a:solidFill>
              </a:rPr>
              <a:t>člen platformy</a:t>
            </a:r>
          </a:p>
        </p:txBody>
      </p:sp>
      <p:pic>
        <p:nvPicPr>
          <p:cNvPr id="21511" name="Obrázek 2">
            <a:extLst>
              <a:ext uri="{FF2B5EF4-FFF2-40B4-BE49-F238E27FC236}">
                <a16:creationId xmlns:a16="http://schemas.microsoft.com/office/drawing/2014/main" id="{D29C7167-558A-42C9-9468-A218E027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9" y="4254599"/>
            <a:ext cx="1320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2">
            <a:extLst>
              <a:ext uri="{FF2B5EF4-FFF2-40B4-BE49-F238E27FC236}">
                <a16:creationId xmlns:a16="http://schemas.microsoft.com/office/drawing/2014/main" id="{C94E8C82-7705-49B4-85B9-96F6E01B6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819" y="6055943"/>
            <a:ext cx="5290362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Odkaz: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http://www.dobramesta.cz/danske-vystavy</a:t>
            </a:r>
            <a:endParaRPr lang="cs-CZ" sz="2000" b="1" dirty="0">
              <a:solidFill>
                <a:srgbClr val="00648B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2" name="TextovéPole 2">
            <a:extLst>
              <a:ext uri="{FF2B5EF4-FFF2-40B4-BE49-F238E27FC236}">
                <a16:creationId xmlns:a16="http://schemas.microsoft.com/office/drawing/2014/main" id="{A83FF45A-B39B-4D6D-AC84-2AB704B4D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0" y="854156"/>
            <a:ext cx="12048067" cy="6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1800" dirty="0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Asociace měst pro cyklisty a Dánské velvyslanectví,  za odborné pomoci FD ČVUT v Praze,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1800" dirty="0">
                <a:solidFill>
                  <a:srgbClr val="00648B"/>
                </a:solidFill>
                <a:latin typeface="Technika" panose="00000500000000000000" pitchFamily="2" charset="-18"/>
                <a:cs typeface="Arial" charset="0"/>
              </a:rPr>
              <a:t>realizují putovní výstavu „Dobré město“</a:t>
            </a:r>
            <a:endParaRPr lang="cs-CZ" sz="1800" dirty="0">
              <a:solidFill>
                <a:srgbClr val="00648B"/>
              </a:solidFill>
              <a:latin typeface="Technika" panose="00000500000000000000" pitchFamily="2" charset="-18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221948F-5C2E-4FA5-BC64-49691D22FE61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1206094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3">
            <a:extLst>
              <a:ext uri="{FF2B5EF4-FFF2-40B4-BE49-F238E27FC236}">
                <a16:creationId xmlns:a16="http://schemas.microsoft.com/office/drawing/2014/main" id="{ED6C5A90-C91B-4087-A90A-862B074C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32" y="2592002"/>
            <a:ext cx="860425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Arial" charset="0"/>
                <a:cs typeface="Arial" charset="0"/>
              </a:rPr>
              <a:t>ASOCIACE </a:t>
            </a:r>
            <a:r>
              <a:rPr lang="cs-CZ" dirty="0">
                <a:latin typeface="Arial" charset="0"/>
                <a:cs typeface="Arial" charset="0"/>
              </a:rPr>
              <a:t>- Ve spolupráci s městy vytvořit národní síť měst přátelských pro cyklisty. Cílem bude: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podporovat výměnu zkušeností mezi českými a moravskými městy;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zviditelňovat cyklistiku a dostat ji do centra pozornosti v oblasti územního plánování a politického uvažování;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inspirovat a podněcovat stále více měst, aby podnikala konkrétní kroky v propagaci cyklistiky a učila se navzájem jeden od druhého a vyhnula se dilematu objevování objeveného;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vyměňovat si zkušenosti s řešením, plánováním a propagací politických snah a praktických řešení v terénu; 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propagovat a podporovat změny v plánování a realizaci pro cyklistických opatření ve městech. </a:t>
            </a: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Arial" charset="0"/>
              <a:cs typeface="Arial" charset="0"/>
            </a:endParaRPr>
          </a:p>
        </p:txBody>
      </p:sp>
      <p:sp>
        <p:nvSpPr>
          <p:cNvPr id="7" name="Zaoblený obdélník 7">
            <a:extLst>
              <a:ext uri="{FF2B5EF4-FFF2-40B4-BE49-F238E27FC236}">
                <a16:creationId xmlns:a16="http://schemas.microsoft.com/office/drawing/2014/main" id="{4D168220-5AF7-4AAE-A7AE-93F549BF25B8}"/>
              </a:ext>
            </a:extLst>
          </p:cNvPr>
          <p:cNvSpPr/>
          <p:nvPr/>
        </p:nvSpPr>
        <p:spPr>
          <a:xfrm>
            <a:off x="668032" y="956656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961B92C-BAB5-4F4B-8A31-1D876278DD01}"/>
              </a:ext>
            </a:extLst>
          </p:cNvPr>
          <p:cNvSpPr/>
          <p:nvPr/>
        </p:nvSpPr>
        <p:spPr>
          <a:xfrm>
            <a:off x="2185013" y="956656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7F28F6E-FB7A-46E5-8BF1-761D5C60E4DB}"/>
              </a:ext>
            </a:extLst>
          </p:cNvPr>
          <p:cNvSpPr/>
          <p:nvPr/>
        </p:nvSpPr>
        <p:spPr>
          <a:xfrm>
            <a:off x="2185013" y="1475924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3.3. Vytvoření národní sítě měst pro cyklisty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A744CB77-B13C-469C-9CC6-0A49A4110DEA}"/>
              </a:ext>
            </a:extLst>
          </p:cNvPr>
          <p:cNvSpPr txBox="1">
            <a:spLocks/>
          </p:cNvSpPr>
          <p:nvPr/>
        </p:nvSpPr>
        <p:spPr>
          <a:xfrm>
            <a:off x="565480" y="184565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2435320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4">
            <a:extLst>
              <a:ext uri="{FF2B5EF4-FFF2-40B4-BE49-F238E27FC236}">
                <a16:creationId xmlns:a16="http://schemas.microsoft.com/office/drawing/2014/main" id="{F6C08F1B-02A3-4DC2-BC12-010DB8DE1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97" y="2070710"/>
            <a:ext cx="7018672" cy="470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aoblený obdélník 7">
            <a:extLst>
              <a:ext uri="{FF2B5EF4-FFF2-40B4-BE49-F238E27FC236}">
                <a16:creationId xmlns:a16="http://schemas.microsoft.com/office/drawing/2014/main" id="{2DAE79B7-E8A6-4029-A853-75FD06FCE207}"/>
              </a:ext>
            </a:extLst>
          </p:cNvPr>
          <p:cNvSpPr/>
          <p:nvPr/>
        </p:nvSpPr>
        <p:spPr>
          <a:xfrm>
            <a:off x="668032" y="956656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D2A478B-69CE-4D99-9622-CE79BBE45B64}"/>
              </a:ext>
            </a:extLst>
          </p:cNvPr>
          <p:cNvSpPr/>
          <p:nvPr/>
        </p:nvSpPr>
        <p:spPr>
          <a:xfrm>
            <a:off x="2185013" y="956656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81498B7-3A12-441B-9306-09369D898271}"/>
              </a:ext>
            </a:extLst>
          </p:cNvPr>
          <p:cNvSpPr/>
          <p:nvPr/>
        </p:nvSpPr>
        <p:spPr>
          <a:xfrm>
            <a:off x="2185013" y="1475924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3.3. Vytvoření národní sítě měst pro cyklisty – založení 2. 7. 2013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F612A6D8-A0A6-4F17-ADBE-7A9FDE92EF1C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1756322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2">
            <a:extLst>
              <a:ext uri="{FF2B5EF4-FFF2-40B4-BE49-F238E27FC236}">
                <a16:creationId xmlns:a16="http://schemas.microsoft.com/office/drawing/2014/main" id="{2A857A11-E082-411D-9660-01BD4F8A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8" y="2587236"/>
            <a:ext cx="5088705" cy="331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aoblený obdélník 7">
            <a:extLst>
              <a:ext uri="{FF2B5EF4-FFF2-40B4-BE49-F238E27FC236}">
                <a16:creationId xmlns:a16="http://schemas.microsoft.com/office/drawing/2014/main" id="{24D4A353-1194-4D41-B683-91BEC010A834}"/>
              </a:ext>
            </a:extLst>
          </p:cNvPr>
          <p:cNvSpPr/>
          <p:nvPr/>
        </p:nvSpPr>
        <p:spPr>
          <a:xfrm>
            <a:off x="668032" y="956656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9C2672F-4FEF-4102-A123-9DFB29CB9404}"/>
              </a:ext>
            </a:extLst>
          </p:cNvPr>
          <p:cNvSpPr/>
          <p:nvPr/>
        </p:nvSpPr>
        <p:spPr>
          <a:xfrm>
            <a:off x="2185013" y="956656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9ED78CD-CF47-481D-AD64-4F2DF74DE0B1}"/>
              </a:ext>
            </a:extLst>
          </p:cNvPr>
          <p:cNvSpPr/>
          <p:nvPr/>
        </p:nvSpPr>
        <p:spPr>
          <a:xfrm>
            <a:off x="2185013" y="1475924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3.3. Vytvoření národní sítě měst pro cyklisty – vývoj webu www.cyklomesta.cz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8563BB5E-99D7-4053-A536-DB6CE0B17E8E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DDEB704-1F5E-4B5D-AF87-96E62A5F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546" y="1978005"/>
            <a:ext cx="5705226" cy="41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59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A2F17-086D-401F-B991-51F98524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Cyklostrategie</a:t>
            </a:r>
            <a:r>
              <a:rPr lang="cs-CZ" dirty="0"/>
              <a:t> – priority</a:t>
            </a:r>
          </a:p>
        </p:txBody>
      </p:sp>
      <p:sp>
        <p:nvSpPr>
          <p:cNvPr id="5" name="Obdélník 2">
            <a:extLst>
              <a:ext uri="{FF2B5EF4-FFF2-40B4-BE49-F238E27FC236}">
                <a16:creationId xmlns:a16="http://schemas.microsoft.com/office/drawing/2014/main" id="{271EEC79-0B73-4D2C-9A41-87FA09E61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44675"/>
            <a:ext cx="972026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ZAJIŠTĚNÍ FINANCOVÁNÍ CYKLISTICKÉ </a:t>
            </a: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INFRASTRUKTURY</a:t>
            </a:r>
          </a:p>
          <a:p>
            <a:pPr>
              <a:defRPr/>
            </a:pPr>
            <a:endParaRPr lang="cs-CZ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 ZVYŠOVÁNÍ BEZPEČNOSTI CYKLISTICKÉ DOPRAVY</a:t>
            </a:r>
          </a:p>
          <a:p>
            <a:pPr>
              <a:defRPr/>
            </a:pPr>
            <a:endParaRPr lang="cs-CZ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REALIZACE NÁRODNÍHO PROJEKTU CYKLISTICKÉ </a:t>
            </a: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AKADEMIE</a:t>
            </a:r>
          </a:p>
          <a:p>
            <a:pPr>
              <a:defRPr/>
            </a:pPr>
            <a:endParaRPr lang="cs-CZ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 REALIZACE NÁRODNÍHO PRODUKTU ČESKO JEDE</a:t>
            </a:r>
          </a:p>
        </p:txBody>
      </p:sp>
    </p:spTree>
    <p:extLst>
      <p:ext uri="{BB962C8B-B14F-4D97-AF65-F5344CB8AC3E}">
        <p14:creationId xmlns:p14="http://schemas.microsoft.com/office/powerpoint/2010/main" val="3423603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3">
            <a:extLst>
              <a:ext uri="{FF2B5EF4-FFF2-40B4-BE49-F238E27FC236}">
                <a16:creationId xmlns:a16="http://schemas.microsoft.com/office/drawing/2014/main" id="{D0175863-805B-4B43-9BC8-516C0FE30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06" y="2346325"/>
            <a:ext cx="4722578" cy="372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>
            <a:extLst>
              <a:ext uri="{FF2B5EF4-FFF2-40B4-BE49-F238E27FC236}">
                <a16:creationId xmlns:a16="http://schemas.microsoft.com/office/drawing/2014/main" id="{7FB802DC-D1FF-407F-A3EA-9136B811F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25" y="2346325"/>
            <a:ext cx="5499795" cy="372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aoblený obdélník 7">
            <a:extLst>
              <a:ext uri="{FF2B5EF4-FFF2-40B4-BE49-F238E27FC236}">
                <a16:creationId xmlns:a16="http://schemas.microsoft.com/office/drawing/2014/main" id="{C8C4CE91-59F5-4AB9-BBCC-25ADB722346D}"/>
              </a:ext>
            </a:extLst>
          </p:cNvPr>
          <p:cNvSpPr/>
          <p:nvPr/>
        </p:nvSpPr>
        <p:spPr>
          <a:xfrm>
            <a:off x="668032" y="956656"/>
            <a:ext cx="1235075" cy="1201737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62A0A98-CDAD-4DF6-A361-81076F2E815A}"/>
              </a:ext>
            </a:extLst>
          </p:cNvPr>
          <p:cNvSpPr/>
          <p:nvPr/>
        </p:nvSpPr>
        <p:spPr>
          <a:xfrm>
            <a:off x="2185013" y="956656"/>
            <a:ext cx="72612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</a:t>
            </a: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REALIZACE PROJEKTU CYKLISTICKÉ AKADEMIE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A0832DD-A45D-4546-9123-C1AD1CCDDA84}"/>
              </a:ext>
            </a:extLst>
          </p:cNvPr>
          <p:cNvSpPr/>
          <p:nvPr/>
        </p:nvSpPr>
        <p:spPr>
          <a:xfrm>
            <a:off x="2185013" y="1475924"/>
            <a:ext cx="84963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3.3. Vytvoření národní sítě měst pro cyklisty – dva </a:t>
            </a:r>
            <a:r>
              <a:rPr lang="cs-CZ" dirty="0" err="1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facebooky</a:t>
            </a:r>
            <a:endParaRPr lang="cs-CZ" dirty="0">
              <a:solidFill>
                <a:schemeClr val="accent2">
                  <a:lumMod val="50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E12CB65-3E41-4A22-831E-0CCF08DEA3BC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3 – AKADEMIE</a:t>
            </a:r>
          </a:p>
        </p:txBody>
      </p:sp>
    </p:spTree>
    <p:extLst>
      <p:ext uri="{BB962C8B-B14F-4D97-AF65-F5344CB8AC3E}">
        <p14:creationId xmlns:p14="http://schemas.microsoft.com/office/powerpoint/2010/main" val="2075568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BE12CB65-3E41-4A22-831E-0CCF08DEA3BC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4 – </a:t>
            </a:r>
            <a:r>
              <a:rPr lang="cs-CZ" dirty="0" err="1"/>
              <a:t>česko</a:t>
            </a:r>
            <a:r>
              <a:rPr lang="cs-CZ" dirty="0"/>
              <a:t> jede</a:t>
            </a:r>
          </a:p>
        </p:txBody>
      </p:sp>
      <p:sp>
        <p:nvSpPr>
          <p:cNvPr id="9" name="Zaoblený obdélník 7">
            <a:extLst>
              <a:ext uri="{FF2B5EF4-FFF2-40B4-BE49-F238E27FC236}">
                <a16:creationId xmlns:a16="http://schemas.microsoft.com/office/drawing/2014/main" id="{2666F0B0-6DA9-4A46-B8FB-1BBCC6D739D2}"/>
              </a:ext>
            </a:extLst>
          </p:cNvPr>
          <p:cNvSpPr/>
          <p:nvPr/>
        </p:nvSpPr>
        <p:spPr>
          <a:xfrm>
            <a:off x="565480" y="983371"/>
            <a:ext cx="1096434" cy="1201764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1">
            <a:extLst>
              <a:ext uri="{FF2B5EF4-FFF2-40B4-BE49-F238E27FC236}">
                <a16:creationId xmlns:a16="http://schemas.microsoft.com/office/drawing/2014/main" id="{5A218545-C302-4665-BB8E-25AEFF675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0" y="1142928"/>
            <a:ext cx="63436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 REALIZACE NÁRODNÍHO PRODUKTU ČESKO JEDE</a:t>
            </a: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12" name="Obdélník 2">
            <a:extLst>
              <a:ext uri="{FF2B5EF4-FFF2-40B4-BE49-F238E27FC236}">
                <a16:creationId xmlns:a16="http://schemas.microsoft.com/office/drawing/2014/main" id="{CF41A42A-8E61-4F54-851A-77A6D393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33" y="158425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4.1.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Marketingová podpora produktu Česko jede</a:t>
            </a:r>
          </a:p>
        </p:txBody>
      </p:sp>
      <p:sp>
        <p:nvSpPr>
          <p:cNvPr id="13" name="Obdélník 3">
            <a:extLst>
              <a:ext uri="{FF2B5EF4-FFF2-40B4-BE49-F238E27FC236}">
                <a16:creationId xmlns:a16="http://schemas.microsoft.com/office/drawing/2014/main" id="{CF17BFAF-5BA2-4FC1-BF9E-AC1448CA2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44" y="2534507"/>
            <a:ext cx="860425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NÁRODNÍ ÚROVEŇ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Realizovat marketingové aktivity pro domácí i zahraniční cykloturisty: Tvorba cykloturistických produktů pro dálkové cykloturisty, Provoz portálu produktu Česko jede a jeho propojenost s </a:t>
            </a:r>
            <a:r>
              <a:rPr lang="cs-CZ" altLang="cs-CZ" sz="1800" u="sng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hlinkClick r:id="rId4"/>
              </a:rPr>
              <a:t>www.kudyznudy.cz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</a:t>
            </a:r>
            <a:r>
              <a:rPr lang="cs-CZ" altLang="cs-CZ" sz="1800" u="sng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hlinkClick r:id="rId5"/>
              </a:rPr>
              <a:t>www.czechtourism.com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Realizace komunikačních kampaní, ve vazbě na kampaně </a:t>
            </a:r>
            <a:r>
              <a:rPr lang="cs-CZ" altLang="cs-CZ" sz="1800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CzechTourism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na téma „aktivní produkt – sport a pohyb“ 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cs-CZ" altLang="cs-CZ" sz="1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REGIONÁLNÍ ÚROVEŇ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- Vytvořit a zkvalitňovat regionální a místní cykloturistické produkty.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cs-CZ" altLang="cs-CZ" sz="1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DATA - Získávat marketingové informace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30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BE12CB65-3E41-4A22-831E-0CCF08DEA3BC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4 – </a:t>
            </a:r>
            <a:r>
              <a:rPr lang="cs-CZ" dirty="0" err="1"/>
              <a:t>česko</a:t>
            </a:r>
            <a:r>
              <a:rPr lang="cs-CZ" dirty="0"/>
              <a:t> jede</a:t>
            </a:r>
          </a:p>
        </p:txBody>
      </p:sp>
      <p:sp>
        <p:nvSpPr>
          <p:cNvPr id="9" name="Zaoblený obdélník 7">
            <a:extLst>
              <a:ext uri="{FF2B5EF4-FFF2-40B4-BE49-F238E27FC236}">
                <a16:creationId xmlns:a16="http://schemas.microsoft.com/office/drawing/2014/main" id="{2666F0B0-6DA9-4A46-B8FB-1BBCC6D739D2}"/>
              </a:ext>
            </a:extLst>
          </p:cNvPr>
          <p:cNvSpPr/>
          <p:nvPr/>
        </p:nvSpPr>
        <p:spPr>
          <a:xfrm>
            <a:off x="565480" y="748479"/>
            <a:ext cx="1096434" cy="1201764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1">
            <a:extLst>
              <a:ext uri="{FF2B5EF4-FFF2-40B4-BE49-F238E27FC236}">
                <a16:creationId xmlns:a16="http://schemas.microsoft.com/office/drawing/2014/main" id="{5A218545-C302-4665-BB8E-25AEFF675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0" y="908036"/>
            <a:ext cx="63436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 REALIZACE NÁRODNÍHO PRODUKTU ČESKO JEDE</a:t>
            </a: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12" name="Obdélník 2">
            <a:extLst>
              <a:ext uri="{FF2B5EF4-FFF2-40B4-BE49-F238E27FC236}">
                <a16:creationId xmlns:a16="http://schemas.microsoft.com/office/drawing/2014/main" id="{CF41A42A-8E61-4F54-851A-77A6D393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622" y="1299027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4.1.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Marketingová podpora produktu Česko jede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2235E2E-1DF3-409F-9BF1-B423B9A5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075" y="1718593"/>
            <a:ext cx="7927146" cy="50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38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BE12CB65-3E41-4A22-831E-0CCF08DEA3BC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4 – </a:t>
            </a:r>
            <a:r>
              <a:rPr lang="cs-CZ" dirty="0" err="1"/>
              <a:t>česko</a:t>
            </a:r>
            <a:r>
              <a:rPr lang="cs-CZ" dirty="0"/>
              <a:t> jede</a:t>
            </a:r>
          </a:p>
        </p:txBody>
      </p:sp>
      <p:sp>
        <p:nvSpPr>
          <p:cNvPr id="9" name="Zaoblený obdélník 7">
            <a:extLst>
              <a:ext uri="{FF2B5EF4-FFF2-40B4-BE49-F238E27FC236}">
                <a16:creationId xmlns:a16="http://schemas.microsoft.com/office/drawing/2014/main" id="{2666F0B0-6DA9-4A46-B8FB-1BBCC6D739D2}"/>
              </a:ext>
            </a:extLst>
          </p:cNvPr>
          <p:cNvSpPr/>
          <p:nvPr/>
        </p:nvSpPr>
        <p:spPr>
          <a:xfrm>
            <a:off x="565480" y="748479"/>
            <a:ext cx="1096434" cy="1201764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1">
            <a:extLst>
              <a:ext uri="{FF2B5EF4-FFF2-40B4-BE49-F238E27FC236}">
                <a16:creationId xmlns:a16="http://schemas.microsoft.com/office/drawing/2014/main" id="{5A218545-C302-4665-BB8E-25AEFF675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0" y="908036"/>
            <a:ext cx="63436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 REALIZACE NÁRODNÍHO PRODUKTU ČESKO JEDE</a:t>
            </a: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12" name="Obdélník 2">
            <a:extLst>
              <a:ext uri="{FF2B5EF4-FFF2-40B4-BE49-F238E27FC236}">
                <a16:creationId xmlns:a16="http://schemas.microsoft.com/office/drawing/2014/main" id="{CF41A42A-8E61-4F54-851A-77A6D393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622" y="1299027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4.1.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Marketingová podpora produktu Česko jede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019F85E-8F02-42B1-ADA6-68901475C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466" y="1795103"/>
            <a:ext cx="6786694" cy="47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4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BE12CB65-3E41-4A22-831E-0CCF08DEA3BC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4 – </a:t>
            </a:r>
            <a:r>
              <a:rPr lang="cs-CZ" dirty="0" err="1"/>
              <a:t>česko</a:t>
            </a:r>
            <a:r>
              <a:rPr lang="cs-CZ" dirty="0"/>
              <a:t> jede</a:t>
            </a:r>
          </a:p>
        </p:txBody>
      </p:sp>
      <p:sp>
        <p:nvSpPr>
          <p:cNvPr id="9" name="Zaoblený obdélník 7">
            <a:extLst>
              <a:ext uri="{FF2B5EF4-FFF2-40B4-BE49-F238E27FC236}">
                <a16:creationId xmlns:a16="http://schemas.microsoft.com/office/drawing/2014/main" id="{2666F0B0-6DA9-4A46-B8FB-1BBCC6D739D2}"/>
              </a:ext>
            </a:extLst>
          </p:cNvPr>
          <p:cNvSpPr/>
          <p:nvPr/>
        </p:nvSpPr>
        <p:spPr>
          <a:xfrm>
            <a:off x="565480" y="748479"/>
            <a:ext cx="1096434" cy="1201764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1">
            <a:extLst>
              <a:ext uri="{FF2B5EF4-FFF2-40B4-BE49-F238E27FC236}">
                <a16:creationId xmlns:a16="http://schemas.microsoft.com/office/drawing/2014/main" id="{5A218545-C302-4665-BB8E-25AEFF675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0" y="908036"/>
            <a:ext cx="63436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 REALIZACE NÁRODNÍHO PRODUKTU ČESKO JEDE</a:t>
            </a: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12" name="Obdélník 2">
            <a:extLst>
              <a:ext uri="{FF2B5EF4-FFF2-40B4-BE49-F238E27FC236}">
                <a16:creationId xmlns:a16="http://schemas.microsoft.com/office/drawing/2014/main" id="{CF41A42A-8E61-4F54-851A-77A6D393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622" y="1299027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4.1.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Marketingová podpora produktu Česko jede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0E629A7-F440-4F4D-A873-8957698F1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3" y="2143479"/>
            <a:ext cx="9070524" cy="416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03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BE12CB65-3E41-4A22-831E-0CCF08DEA3BC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4 – </a:t>
            </a:r>
            <a:r>
              <a:rPr lang="cs-CZ" dirty="0" err="1"/>
              <a:t>česko</a:t>
            </a:r>
            <a:r>
              <a:rPr lang="cs-CZ" dirty="0"/>
              <a:t> jede</a:t>
            </a:r>
          </a:p>
        </p:txBody>
      </p:sp>
      <p:sp>
        <p:nvSpPr>
          <p:cNvPr id="9" name="Zaoblený obdélník 7">
            <a:extLst>
              <a:ext uri="{FF2B5EF4-FFF2-40B4-BE49-F238E27FC236}">
                <a16:creationId xmlns:a16="http://schemas.microsoft.com/office/drawing/2014/main" id="{2666F0B0-6DA9-4A46-B8FB-1BBCC6D739D2}"/>
              </a:ext>
            </a:extLst>
          </p:cNvPr>
          <p:cNvSpPr/>
          <p:nvPr/>
        </p:nvSpPr>
        <p:spPr>
          <a:xfrm>
            <a:off x="565480" y="983371"/>
            <a:ext cx="1096434" cy="1201764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1">
            <a:extLst>
              <a:ext uri="{FF2B5EF4-FFF2-40B4-BE49-F238E27FC236}">
                <a16:creationId xmlns:a16="http://schemas.microsoft.com/office/drawing/2014/main" id="{5A218545-C302-4665-BB8E-25AEFF675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0" y="1142928"/>
            <a:ext cx="63436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 REALIZACE NÁRODNÍHO PRODUKTU ČESKO JEDE</a:t>
            </a: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7" name="Obdélník 2">
            <a:extLst>
              <a:ext uri="{FF2B5EF4-FFF2-40B4-BE49-F238E27FC236}">
                <a16:creationId xmlns:a16="http://schemas.microsoft.com/office/drawing/2014/main" id="{6F4D89EF-FF07-462B-A499-A4EF8A107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0" y="1683118"/>
            <a:ext cx="85693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4.2.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Zajistit potřebnou infrastrukturu pro cykloturistiku</a:t>
            </a:r>
          </a:p>
          <a:p>
            <a:pPr marL="0" lvl="1" eaLnBrk="1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endParaRPr lang="cs-CZ" altLang="cs-CZ" sz="1800" dirty="0">
              <a:solidFill>
                <a:srgbClr val="19194D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3">
            <a:extLst>
              <a:ext uri="{FF2B5EF4-FFF2-40B4-BE49-F238E27FC236}">
                <a16:creationId xmlns:a16="http://schemas.microsoft.com/office/drawing/2014/main" id="{F5F3E5CC-E62B-475F-8F35-0DADF14E1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79" y="2715848"/>
            <a:ext cx="86042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DOPROVODNÁ INFRASTRUKTURA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Připravovat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realizovat projekty infrastruktury pro rozvoj cykloturistiky, bikování a in-line bruslení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</a:t>
            </a: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ZNAČENÍ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-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Zaj</a:t>
            </a:r>
            <a:r>
              <a:rPr 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istit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správcovství a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údržby značení cyklotras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</a:t>
            </a: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INTERMODALITA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- </a:t>
            </a:r>
            <a:r>
              <a:rPr lang="x-none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Spolupracovat na jednotné propagaci s dopravci, kteří nabízejí možnosti převozu a půjčoven kol do vzdálenějších lokalit, které jsou z hlediska fyzického či časového cyklistou hůře dosažitelné.</a:t>
            </a: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defRPr/>
            </a:pPr>
            <a:endParaRPr lang="cs-CZ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1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BE12CB65-3E41-4A22-831E-0CCF08DEA3BC}"/>
              </a:ext>
            </a:extLst>
          </p:cNvPr>
          <p:cNvSpPr txBox="1">
            <a:spLocks/>
          </p:cNvSpPr>
          <p:nvPr/>
        </p:nvSpPr>
        <p:spPr>
          <a:xfrm>
            <a:off x="565480" y="154871"/>
            <a:ext cx="10598493" cy="669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/>
              <a:t>Priorita 4 – </a:t>
            </a:r>
            <a:r>
              <a:rPr lang="cs-CZ" dirty="0" err="1"/>
              <a:t>česko</a:t>
            </a:r>
            <a:r>
              <a:rPr lang="cs-CZ" dirty="0"/>
              <a:t> jede</a:t>
            </a:r>
          </a:p>
        </p:txBody>
      </p:sp>
      <p:sp>
        <p:nvSpPr>
          <p:cNvPr id="12" name="Zaoblený obdélník 7">
            <a:extLst>
              <a:ext uri="{FF2B5EF4-FFF2-40B4-BE49-F238E27FC236}">
                <a16:creationId xmlns:a16="http://schemas.microsoft.com/office/drawing/2014/main" id="{14173CA7-FDB0-45D0-B72A-C7435926C68F}"/>
              </a:ext>
            </a:extLst>
          </p:cNvPr>
          <p:cNvSpPr/>
          <p:nvPr/>
        </p:nvSpPr>
        <p:spPr>
          <a:xfrm>
            <a:off x="565480" y="1025316"/>
            <a:ext cx="1096434" cy="1201764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bdélník 1">
            <a:extLst>
              <a:ext uri="{FF2B5EF4-FFF2-40B4-BE49-F238E27FC236}">
                <a16:creationId xmlns:a16="http://schemas.microsoft.com/office/drawing/2014/main" id="{E0A4A2AB-5496-4DA8-860C-4E787F840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0" y="1184873"/>
            <a:ext cx="63436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7785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cs-CZ" altLang="cs-CZ" sz="1800" b="1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 REALIZACE NÁRODNÍHO PRODUKTU ČESKO JEDE</a:t>
            </a: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14" name="Obdélník 2">
            <a:extLst>
              <a:ext uri="{FF2B5EF4-FFF2-40B4-BE49-F238E27FC236}">
                <a16:creationId xmlns:a16="http://schemas.microsoft.com/office/drawing/2014/main" id="{565C0161-6E23-4F02-99CB-ED48A76B1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33" y="1626198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19194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4.3.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Podpora služeb a rozvoj lidských zdrojů v oblasti cykloturistiky</a:t>
            </a:r>
          </a:p>
        </p:txBody>
      </p:sp>
      <p:sp>
        <p:nvSpPr>
          <p:cNvPr id="15" name="Obdélník 3">
            <a:extLst>
              <a:ext uri="{FF2B5EF4-FFF2-40B4-BE49-F238E27FC236}">
                <a16:creationId xmlns:a16="http://schemas.microsoft.com/office/drawing/2014/main" id="{762135CF-17ED-4C59-9C47-F8B03251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5" y="2427934"/>
            <a:ext cx="86042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ŠKOLENÍ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- Realizovat vzdělávací a školící programy (kurzy) v jednotlivých krajích s cílem definovat cyklistické produkty dle cílových skupin cyklistů a projednat možnosti importu zpracovaných dat přímým vkládáním z destinací a editací z vlastních podkladů. </a:t>
            </a: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CYKLOPRŮVODCOVSTVÍ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Zvyšování kvalifikace pracovníků v oblasti </a:t>
            </a:r>
            <a:r>
              <a:rPr 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cykloprůvodcovství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 (certifikovaný kurz </a:t>
            </a:r>
            <a:r>
              <a:rPr 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cykloprůvodců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se znalostmi provázení </a:t>
            </a:r>
            <a:r>
              <a:rPr lang="cs-CZ" dirty="0" err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cykloturististů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zdravotním minimem, minimem znalostí servisu kol, schopnostmi sestavení výletů a programů  na míru,  orientačními vědomostmi, apod.). </a:t>
            </a:r>
          </a:p>
          <a:p>
            <a:pPr marL="342900" indent="-342900">
              <a:buFontTx/>
              <a:buAutoNum type="alphaUcPeriod"/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CERTIFIKACE SLUŽEB </a:t>
            </a:r>
            <a:r>
              <a:rPr lang="cs-CZ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Využít k jednotné propagaci certifikaci služeb „Cyklisté vítání“ a podporovat specializované služby v ubytování s touto značkou.</a:t>
            </a:r>
          </a:p>
          <a:p>
            <a:pPr>
              <a:defRPr/>
            </a:pPr>
            <a:endParaRPr lang="cs-CZ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21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2CCCF18B-F1C4-462B-884E-A49A7AFB7CFB}"/>
              </a:ext>
            </a:extLst>
          </p:cNvPr>
          <p:cNvSpPr>
            <a:spLocks/>
          </p:cNvSpPr>
          <p:nvPr/>
        </p:nvSpPr>
        <p:spPr bwMode="auto">
          <a:xfrm>
            <a:off x="732367" y="670660"/>
            <a:ext cx="8343900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13427E"/>
                </a:solidFill>
                <a:latin typeface="Technika" panose="00000500000000000000" pitchFamily="2" charset="-18"/>
              </a:rPr>
              <a:t>Děkuji vám za pozornost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0FD2B77-64E7-47FD-949F-ECAD7D270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26" y="1963214"/>
            <a:ext cx="9601200" cy="484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Jaroslav Martinek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sz="2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Fakulta dopravní ČVUT</a:t>
            </a:r>
            <a:br>
              <a:rPr 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Ústav bezpečnostních technologií a inženýrství</a:t>
            </a:r>
            <a:br>
              <a:rPr 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Konviktská 20</a:t>
            </a:r>
            <a:br>
              <a:rPr 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110 00 Praha 1</a:t>
            </a:r>
            <a:br>
              <a:rPr 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r>
              <a:rPr 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tel.: 602 503 617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jarda@dobramesta.cz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hlinkClick r:id="rId2"/>
              </a:rPr>
              <a:t>www.dobramesta.cz</a:t>
            </a:r>
            <a:r>
              <a:rPr lang="cs-CZ" altLang="cs-CZ" sz="2800" dirty="0">
                <a:solidFill>
                  <a:srgbClr val="2A79BD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67" dirty="0">
                <a:solidFill>
                  <a:srgbClr val="2A79BD"/>
                </a:solidFill>
                <a:latin typeface="Myriad Pro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706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A2F17-086D-401F-B991-51F98524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Cyklostrategie</a:t>
            </a:r>
            <a:r>
              <a:rPr lang="cs-CZ" dirty="0"/>
              <a:t> – priority</a:t>
            </a:r>
          </a:p>
        </p:txBody>
      </p:sp>
      <p:sp>
        <p:nvSpPr>
          <p:cNvPr id="5" name="Obdélník 2">
            <a:extLst>
              <a:ext uri="{FF2B5EF4-FFF2-40B4-BE49-F238E27FC236}">
                <a16:creationId xmlns:a16="http://schemas.microsoft.com/office/drawing/2014/main" id="{271EEC79-0B73-4D2C-9A41-87FA09E61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44675"/>
            <a:ext cx="972026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cs-CZ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ZAJIŠTĚNÍ FINANCOVÁNÍ CYKLISTICKÉ </a:t>
            </a: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INFRASTRUKTURY</a:t>
            </a:r>
          </a:p>
          <a:p>
            <a:pPr>
              <a:defRPr/>
            </a:pPr>
            <a:endParaRPr lang="cs-CZ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2. ZVYŠOVÁNÍ BEZPEČNOSTI CYKLISTICKÉ DOPRAVY</a:t>
            </a:r>
          </a:p>
          <a:p>
            <a:pPr>
              <a:defRPr/>
            </a:pPr>
            <a:endParaRPr lang="cs-CZ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3. REALIZACE NÁRODNÍHO PROJEKTU CYKLISTICKÉ </a:t>
            </a: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AKADEMIE</a:t>
            </a:r>
          </a:p>
          <a:p>
            <a:pPr>
              <a:defRPr/>
            </a:pPr>
            <a:endParaRPr lang="cs-CZ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defRPr/>
            </a:pPr>
            <a:r>
              <a:rPr lang="cs-CZ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4. REALIZACE NÁRODNÍHO PRODUKTU ČESKO JEDE</a:t>
            </a:r>
          </a:p>
        </p:txBody>
      </p:sp>
    </p:spTree>
    <p:extLst>
      <p:ext uri="{BB962C8B-B14F-4D97-AF65-F5344CB8AC3E}">
        <p14:creationId xmlns:p14="http://schemas.microsoft.com/office/powerpoint/2010/main" val="3685771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A2F17-086D-401F-B991-51F98524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Cyklostrategie</a:t>
            </a:r>
            <a:r>
              <a:rPr lang="cs-CZ" dirty="0"/>
              <a:t> – priority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24AFD3-3055-4624-854A-977DC411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85" y="1081416"/>
            <a:ext cx="9358836" cy="550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9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A2F17-086D-401F-B991-51F98524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4" name="Zaoblený obdélník 11">
            <a:extLst>
              <a:ext uri="{FF2B5EF4-FFF2-40B4-BE49-F238E27FC236}">
                <a16:creationId xmlns:a16="http://schemas.microsoft.com/office/drawing/2014/main" id="{9CF4A2B2-18EB-4547-9E49-202DB1278873}"/>
              </a:ext>
            </a:extLst>
          </p:cNvPr>
          <p:cNvSpPr/>
          <p:nvPr/>
        </p:nvSpPr>
        <p:spPr>
          <a:xfrm>
            <a:off x="800174" y="1216623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CD739C8-58BB-45FA-BAC9-C6B4DABC3BEB}"/>
              </a:ext>
            </a:extLst>
          </p:cNvPr>
          <p:cNvSpPr/>
          <p:nvPr/>
        </p:nvSpPr>
        <p:spPr>
          <a:xfrm>
            <a:off x="2024136" y="1278535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F6EF387-D7D7-492D-B750-17B6379A047C}"/>
              </a:ext>
            </a:extLst>
          </p:cNvPr>
          <p:cNvSpPr/>
          <p:nvPr/>
        </p:nvSpPr>
        <p:spPr>
          <a:xfrm>
            <a:off x="2024136" y="1697635"/>
            <a:ext cx="75834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1.1. Výstavba a údržba cyklistické infrastruktury a komunikací vhodných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 cyklisty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endParaRPr lang="cs-CZ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7" name="Obdélník 3">
            <a:extLst>
              <a:ext uri="{FF2B5EF4-FFF2-40B4-BE49-F238E27FC236}">
                <a16:creationId xmlns:a16="http://schemas.microsoft.com/office/drawing/2014/main" id="{AE20C946-396E-4527-A97D-2A7CD8958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606" y="2869980"/>
            <a:ext cx="86042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VÝSTAVBA - Zajistit podporu výstavbě cyklistické infrastruktury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na projektovou přípravu, výstavbu a údržbu cyklistických komunikací, na realizaci cyklistických pruhů na státních, krajských a místních komunikacích podporovat využívání dopravně-organizačních opatření zohledňujících provoz cyklistů.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cs-CZ" altLang="cs-CZ" sz="1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REKONSTRUKCE A NOVOSTAVBA 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Realizace opatření ve prospěch cyklistiky (cyklistické pruhy, cyklistické stezky, lávky, podjezdy) v rámci novostaveb a rekonstrukcí státních a krajských komunikací, v rámci železničních staveb.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cs-CZ" altLang="cs-CZ" sz="1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1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INTERMODALITA</a:t>
            </a:r>
            <a:r>
              <a:rPr lang="cs-CZ" altLang="cs-CZ" sz="1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– Realizace opatření, které pomohou propojit cyklistiku s veřejnou hromadnou dopravou v oblasti denního dojíždění do práce a do škol. </a:t>
            </a:r>
          </a:p>
        </p:txBody>
      </p:sp>
    </p:spTree>
    <p:extLst>
      <p:ext uri="{BB962C8B-B14F-4D97-AF65-F5344CB8AC3E}">
        <p14:creationId xmlns:p14="http://schemas.microsoft.com/office/powerpoint/2010/main" val="3814720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A2F17-086D-401F-B991-51F98524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4" name="Zaoblený obdélník 11">
            <a:extLst>
              <a:ext uri="{FF2B5EF4-FFF2-40B4-BE49-F238E27FC236}">
                <a16:creationId xmlns:a16="http://schemas.microsoft.com/office/drawing/2014/main" id="{9CF4A2B2-18EB-4547-9E49-202DB1278873}"/>
              </a:ext>
            </a:extLst>
          </p:cNvPr>
          <p:cNvSpPr/>
          <p:nvPr/>
        </p:nvSpPr>
        <p:spPr>
          <a:xfrm>
            <a:off x="800174" y="1216623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CD739C8-58BB-45FA-BAC9-C6B4DABC3BEB}"/>
              </a:ext>
            </a:extLst>
          </p:cNvPr>
          <p:cNvSpPr/>
          <p:nvPr/>
        </p:nvSpPr>
        <p:spPr>
          <a:xfrm>
            <a:off x="2024136" y="1278535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F6EF387-D7D7-492D-B750-17B6379A047C}"/>
              </a:ext>
            </a:extLst>
          </p:cNvPr>
          <p:cNvSpPr/>
          <p:nvPr/>
        </p:nvSpPr>
        <p:spPr>
          <a:xfrm>
            <a:off x="2024136" y="1697635"/>
            <a:ext cx="75834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1.1. Výstavba a údržba cyklistické infrastruktury a komunikací vhodných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 cyklisty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endParaRPr lang="cs-CZ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8" name="Obrázek 7" descr="Obsah obrázku text&#10;&#10;Popis vygenerován s vysokou mírou spolehlivosti">
            <a:extLst>
              <a:ext uri="{FF2B5EF4-FFF2-40B4-BE49-F238E27FC236}">
                <a16:creationId xmlns:a16="http://schemas.microsoft.com/office/drawing/2014/main" id="{616D8006-0049-41E9-9388-C4B991430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36" y="2496147"/>
            <a:ext cx="7580574" cy="40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02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Obrázek 2">
            <a:extLst>
              <a:ext uri="{FF2B5EF4-FFF2-40B4-BE49-F238E27FC236}">
                <a16:creationId xmlns:a16="http://schemas.microsoft.com/office/drawing/2014/main" id="{3DCD7CD3-02D1-4377-BD43-1E0D7975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6" y="2621560"/>
            <a:ext cx="3695700" cy="398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4">
            <a:extLst>
              <a:ext uri="{FF2B5EF4-FFF2-40B4-BE49-F238E27FC236}">
                <a16:creationId xmlns:a16="http://schemas.microsoft.com/office/drawing/2014/main" id="{CE59A183-7DA7-4B6D-8F9F-582882A7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12" y="3070606"/>
            <a:ext cx="6998140" cy="25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2">
            <a:extLst>
              <a:ext uri="{FF2B5EF4-FFF2-40B4-BE49-F238E27FC236}">
                <a16:creationId xmlns:a16="http://schemas.microsoft.com/office/drawing/2014/main" id="{76A28738-8CDC-44FA-BC14-887C2B85B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5120" y="6039589"/>
            <a:ext cx="4888696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Odkaz: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000" b="1" dirty="0">
                <a:solidFill>
                  <a:srgbClr val="00648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http://www.dobramesta.cz/dobra-praxe</a:t>
            </a:r>
            <a:endParaRPr lang="cs-CZ" sz="2000" b="1" dirty="0">
              <a:solidFill>
                <a:srgbClr val="00648B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BCF33C7F-E2EE-4E0F-A61F-D15273FD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2362"/>
            <a:ext cx="10598493" cy="669591"/>
          </a:xfrm>
        </p:spPr>
        <p:txBody>
          <a:bodyPr/>
          <a:lstStyle/>
          <a:p>
            <a:r>
              <a:rPr lang="cs-CZ" dirty="0"/>
              <a:t>Priorita 1 - finance</a:t>
            </a:r>
          </a:p>
        </p:txBody>
      </p:sp>
      <p:sp>
        <p:nvSpPr>
          <p:cNvPr id="11" name="Zaoblený obdélník 11">
            <a:extLst>
              <a:ext uri="{FF2B5EF4-FFF2-40B4-BE49-F238E27FC236}">
                <a16:creationId xmlns:a16="http://schemas.microsoft.com/office/drawing/2014/main" id="{BE426790-E453-4C44-B4E3-1D96B09B67FF}"/>
              </a:ext>
            </a:extLst>
          </p:cNvPr>
          <p:cNvSpPr/>
          <p:nvPr/>
        </p:nvSpPr>
        <p:spPr>
          <a:xfrm>
            <a:off x="800174" y="1216623"/>
            <a:ext cx="1096962" cy="120173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32C9995-1912-4858-9382-3F4CD81DA76F}"/>
              </a:ext>
            </a:extLst>
          </p:cNvPr>
          <p:cNvSpPr/>
          <p:nvPr/>
        </p:nvSpPr>
        <p:spPr>
          <a:xfrm>
            <a:off x="2024136" y="1278535"/>
            <a:ext cx="7720013" cy="341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 ZAJIŠTĚNÍ FINACOVÁNÍ CYKLISTICKÉ INFRASTRUKTURY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C653E7F-2FCE-43D9-964E-48C7C23F261B}"/>
              </a:ext>
            </a:extLst>
          </p:cNvPr>
          <p:cNvSpPr/>
          <p:nvPr/>
        </p:nvSpPr>
        <p:spPr>
          <a:xfrm>
            <a:off x="2024136" y="1697635"/>
            <a:ext cx="75834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1.1. Výstavba a údržba cyklistické infrastruktury a komunikací vhodných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 cyklisty </a:t>
            </a:r>
          </a:p>
          <a:p>
            <a:pPr marL="0" lvl="1" defTabSz="444500">
              <a:lnSpc>
                <a:spcPct val="90000"/>
              </a:lnSpc>
              <a:spcAft>
                <a:spcPct val="15000"/>
              </a:spcAft>
              <a:defRPr/>
            </a:pPr>
            <a:endParaRPr lang="cs-CZ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294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69E71A-D1CB-401F-817A-868F85483545}" vid="{FDF3FF62-F828-46C1-B5ED-4517490947D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CVUT_ofic_edit_CZ</Template>
  <TotalTime>275</TotalTime>
  <Words>1508</Words>
  <Application>Microsoft Office PowerPoint</Application>
  <PresentationFormat>Širokoúhlá obrazovka</PresentationFormat>
  <Paragraphs>286</Paragraphs>
  <Slides>47</Slides>
  <Notes>15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9" baseType="lpstr">
      <vt:lpstr>Arial</vt:lpstr>
      <vt:lpstr>Arial Narrow</vt:lpstr>
      <vt:lpstr>Calibri</vt:lpstr>
      <vt:lpstr>Lato</vt:lpstr>
      <vt:lpstr>Lato Semibold</vt:lpstr>
      <vt:lpstr>Myriad Pro</vt:lpstr>
      <vt:lpstr>Technika</vt:lpstr>
      <vt:lpstr>Technika Book</vt:lpstr>
      <vt:lpstr>Times New Roman</vt:lpstr>
      <vt:lpstr>Wingdings</vt:lpstr>
      <vt:lpstr>Motiv Office</vt:lpstr>
      <vt:lpstr>Unknown</vt:lpstr>
      <vt:lpstr>Národní cyklostrategie</vt:lpstr>
      <vt:lpstr>cyklostrategie</vt:lpstr>
      <vt:lpstr>Cyklostrategie – organizační nástroje</vt:lpstr>
      <vt:lpstr>Cyklostrategie – priority</vt:lpstr>
      <vt:lpstr>Cyklostrategie – priority</vt:lpstr>
      <vt:lpstr>Cyklostrategie – priority</vt:lpstr>
      <vt:lpstr>Priorita 1 - finance</vt:lpstr>
      <vt:lpstr>Priorita 1 - finance</vt:lpstr>
      <vt:lpstr>Priorita 1 - finance</vt:lpstr>
      <vt:lpstr>Priorita 1 - finance</vt:lpstr>
      <vt:lpstr>Priorita 1 - finance</vt:lpstr>
      <vt:lpstr>Priorita 1 - finance</vt:lpstr>
      <vt:lpstr>Priorita 1 - finance</vt:lpstr>
      <vt:lpstr>Priorita 1 - finance</vt:lpstr>
      <vt:lpstr>Priorita 1 - finance</vt:lpstr>
      <vt:lpstr>Priorita 1 - finance</vt:lpstr>
      <vt:lpstr>Priorita 1 - finance</vt:lpstr>
      <vt:lpstr>Priorita 2 – BEZPEČNOST A LEGISLATIVA</vt:lpstr>
      <vt:lpstr>Priorita 2 – BEZPEČNOST A LEGISLATIVA</vt:lpstr>
      <vt:lpstr>Priorita 2 – BEZPEČNOST A LEGISLATIVA</vt:lpstr>
      <vt:lpstr>Priorita 2 – BEZPEČNOST A LEGISLATIVA</vt:lpstr>
      <vt:lpstr>Prezentace aplikace PowerPoint</vt:lpstr>
      <vt:lpstr>Prezentace aplikace PowerPoint</vt:lpstr>
      <vt:lpstr>Prezentace aplikace PowerPoint</vt:lpstr>
      <vt:lpstr>Prezentace aplikace PowerPoint</vt:lpstr>
      <vt:lpstr>Cyklostrategie pro města „Nepopsaný list papíru“</vt:lpstr>
      <vt:lpstr>Prezentace aplikace PowerPoint</vt:lpstr>
      <vt:lpstr>PRIORITA 3   AKADEMIE MĚSTSKÉ MOBILITY   V ROCE 2018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Komunikační národní platforma</dc:title>
  <dc:creator>Jaroslav Martinek</dc:creator>
  <cp:lastModifiedBy>Jaroslav Martinek</cp:lastModifiedBy>
  <cp:revision>31</cp:revision>
  <dcterms:created xsi:type="dcterms:W3CDTF">2018-06-09T19:52:57Z</dcterms:created>
  <dcterms:modified xsi:type="dcterms:W3CDTF">2018-06-12T08:33:39Z</dcterms:modified>
</cp:coreProperties>
</file>